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media/image11.png" ContentType="image/png"/>
  <Override PartName="/ppt/media/image9.png" ContentType="image/png"/>
  <Override PartName="/ppt/media/image12.png" ContentType="image/png"/>
  <Override PartName="/ppt/media/image20.jpeg" ContentType="image/jpeg"/>
  <Override PartName="/ppt/media/image7.png" ContentType="image/png"/>
  <Override PartName="/ppt/media/image1.jpeg" ContentType="image/jpeg"/>
  <Override PartName="/ppt/media/image13.png" ContentType="image/png"/>
  <Override PartName="/ppt/media/image8.png" ContentType="image/png"/>
  <Override PartName="/ppt/media/image21.jpeg" ContentType="image/jpeg"/>
  <Override PartName="/ppt/media/image16.png" ContentType="image/png"/>
  <Override PartName="/ppt/media/image19.png" ContentType="image/png"/>
  <Override PartName="/ppt/media/image18.png" ContentType="image/png"/>
  <Override PartName="/ppt/media/image17.png" ContentType="image/png"/>
  <Override PartName="/ppt/media/image4.jpeg" ContentType="image/jpeg"/>
  <Override PartName="/ppt/media/image14.png" ContentType="image/png"/>
  <Override PartName="/ppt/media/image2.jpeg" ContentType="image/jpeg"/>
  <Override PartName="/ppt/media/image3.jpeg" ContentType="image/jpeg"/>
  <Override PartName="/ppt/media/image15.png" ContentType="image/png"/>
  <Override PartName="/ppt/media/image5.jpeg" ContentType="image/jpeg"/>
  <Override PartName="/ppt/media/image10.png" ContentType="image/png"/>
  <Override PartName="/ppt/media/image6.jpeg" ContentType="image/jpe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x="10080625" cy="7559675"/>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EFCF789E-F711-45E5-952A-C51EBE4A35B5}"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504000" y="1769040"/>
            <a:ext cx="90712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504000" y="4375080"/>
            <a:ext cx="90712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E7D90287-BFE1-4C65-A157-A9C38D111C85}"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504000" y="176904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5152320" y="176904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504000" y="437508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5152320" y="437508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60EE612F-67AE-4FF9-9918-063865A296B4}"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504000" y="1769040"/>
            <a:ext cx="29206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3571200" y="1769040"/>
            <a:ext cx="29206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6638040" y="1769040"/>
            <a:ext cx="29206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504000" y="4375080"/>
            <a:ext cx="29206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3571200" y="4375080"/>
            <a:ext cx="29206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6638040" y="4375080"/>
            <a:ext cx="29206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AAEE5757-6543-40D6-A1C4-1F8D6A1AAC45}"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F83CAB1F-8986-4948-AFCF-D8A1CC8D3C77}"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type="subTitle"/>
          </p:nvPr>
        </p:nvSpPr>
        <p:spPr>
          <a:xfrm>
            <a:off x="504000" y="1769040"/>
            <a:ext cx="9071280" cy="4989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71B6D1CC-3CC4-4BE6-9A7A-D240609F9D50}"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p:nvPr>
        </p:nvSpPr>
        <p:spPr>
          <a:xfrm>
            <a:off x="504000" y="1769040"/>
            <a:ext cx="9071280" cy="498924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B384E4C-53C1-4C9E-9887-383793C69FE8}"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 name="PlaceHolder 2"/>
          <p:cNvSpPr>
            <a:spLocks noGrp="1"/>
          </p:cNvSpPr>
          <p:nvPr>
            <p:ph/>
          </p:nvPr>
        </p:nvSpPr>
        <p:spPr>
          <a:xfrm>
            <a:off x="504000" y="1769040"/>
            <a:ext cx="4426560" cy="498924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3"/>
          <p:cNvSpPr>
            <a:spLocks noGrp="1"/>
          </p:cNvSpPr>
          <p:nvPr>
            <p:ph/>
          </p:nvPr>
        </p:nvSpPr>
        <p:spPr>
          <a:xfrm>
            <a:off x="5152320" y="1769040"/>
            <a:ext cx="4426560" cy="49892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694FE314-01CB-40D1-B9FA-76D04592FBA4}"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006FAF04-6486-4BA0-BE99-E6D4371925D9}"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04000" y="301320"/>
            <a:ext cx="9071280" cy="58503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D37F440A-85A2-4D30-A16D-FB9615AE4C0E}"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504000" y="176904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5152320" y="1769040"/>
            <a:ext cx="4426560" cy="498924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504000" y="437508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41823C6-279C-430B-A21B-DABB98666B38}"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504000" y="1769040"/>
            <a:ext cx="9071280" cy="4989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E20DFCC9-0647-4543-AC6C-68658338F908}"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504000" y="1769040"/>
            <a:ext cx="4426560" cy="498924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5152320" y="176904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5152320" y="437508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443734F9-CB45-4440-89B9-C2F3CC281ED7}"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504000" y="176904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5152320" y="176904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4"/>
          <p:cNvSpPr>
            <a:spLocks noGrp="1"/>
          </p:cNvSpPr>
          <p:nvPr>
            <p:ph/>
          </p:nvPr>
        </p:nvSpPr>
        <p:spPr>
          <a:xfrm>
            <a:off x="504000" y="4375080"/>
            <a:ext cx="90712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5F90A925-E865-47A5-895F-011890434B43}"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504000" y="1769040"/>
            <a:ext cx="90712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504000" y="4375080"/>
            <a:ext cx="90712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7A3BF796-94EF-4496-9753-16029BFC9338}"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504000" y="176904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5152320" y="176904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4"/>
          <p:cNvSpPr>
            <a:spLocks noGrp="1"/>
          </p:cNvSpPr>
          <p:nvPr>
            <p:ph/>
          </p:nvPr>
        </p:nvSpPr>
        <p:spPr>
          <a:xfrm>
            <a:off x="504000" y="437508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5"/>
          <p:cNvSpPr>
            <a:spLocks noGrp="1"/>
          </p:cNvSpPr>
          <p:nvPr>
            <p:ph/>
          </p:nvPr>
        </p:nvSpPr>
        <p:spPr>
          <a:xfrm>
            <a:off x="5152320" y="437508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62CFC472-787C-40B1-9CB4-F939AABC75FA}"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 name="PlaceHolder 2"/>
          <p:cNvSpPr>
            <a:spLocks noGrp="1"/>
          </p:cNvSpPr>
          <p:nvPr>
            <p:ph/>
          </p:nvPr>
        </p:nvSpPr>
        <p:spPr>
          <a:xfrm>
            <a:off x="504000" y="1769040"/>
            <a:ext cx="29206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3"/>
          <p:cNvSpPr>
            <a:spLocks noGrp="1"/>
          </p:cNvSpPr>
          <p:nvPr>
            <p:ph/>
          </p:nvPr>
        </p:nvSpPr>
        <p:spPr>
          <a:xfrm>
            <a:off x="3571200" y="1769040"/>
            <a:ext cx="29206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4"/>
          <p:cNvSpPr>
            <a:spLocks noGrp="1"/>
          </p:cNvSpPr>
          <p:nvPr>
            <p:ph/>
          </p:nvPr>
        </p:nvSpPr>
        <p:spPr>
          <a:xfrm>
            <a:off x="6638040" y="1769040"/>
            <a:ext cx="29206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5"/>
          <p:cNvSpPr>
            <a:spLocks noGrp="1"/>
          </p:cNvSpPr>
          <p:nvPr>
            <p:ph/>
          </p:nvPr>
        </p:nvSpPr>
        <p:spPr>
          <a:xfrm>
            <a:off x="504000" y="4375080"/>
            <a:ext cx="29206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6"/>
          <p:cNvSpPr>
            <a:spLocks noGrp="1"/>
          </p:cNvSpPr>
          <p:nvPr>
            <p:ph/>
          </p:nvPr>
        </p:nvSpPr>
        <p:spPr>
          <a:xfrm>
            <a:off x="3571200" y="4375080"/>
            <a:ext cx="29206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7"/>
          <p:cNvSpPr>
            <a:spLocks noGrp="1"/>
          </p:cNvSpPr>
          <p:nvPr>
            <p:ph/>
          </p:nvPr>
        </p:nvSpPr>
        <p:spPr>
          <a:xfrm>
            <a:off x="6638040" y="4375080"/>
            <a:ext cx="29206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28098B23-AC0D-41DE-A920-FA8392843218}"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A533D656-0799-43E4-9058-15F52441A032}"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8" name="PlaceHolder 2"/>
          <p:cNvSpPr>
            <a:spLocks noGrp="1"/>
          </p:cNvSpPr>
          <p:nvPr>
            <p:ph type="subTitle"/>
          </p:nvPr>
        </p:nvSpPr>
        <p:spPr>
          <a:xfrm>
            <a:off x="504000" y="1769040"/>
            <a:ext cx="9071280" cy="4989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373708A0-D7D1-4352-AFD8-772A20B4B603}"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0" name="PlaceHolder 2"/>
          <p:cNvSpPr>
            <a:spLocks noGrp="1"/>
          </p:cNvSpPr>
          <p:nvPr>
            <p:ph/>
          </p:nvPr>
        </p:nvSpPr>
        <p:spPr>
          <a:xfrm>
            <a:off x="504000" y="1769040"/>
            <a:ext cx="9071280" cy="498924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44BE7F31-F0C7-4F25-A350-434A191D2238}"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2" name="PlaceHolder 2"/>
          <p:cNvSpPr>
            <a:spLocks noGrp="1"/>
          </p:cNvSpPr>
          <p:nvPr>
            <p:ph/>
          </p:nvPr>
        </p:nvSpPr>
        <p:spPr>
          <a:xfrm>
            <a:off x="504000" y="1769040"/>
            <a:ext cx="4426560" cy="4989240"/>
          </a:xfrm>
          <a:prstGeom prst="rect">
            <a:avLst/>
          </a:prstGeom>
          <a:noFill/>
          <a:ln w="0">
            <a:noFill/>
          </a:ln>
        </p:spPr>
        <p:txBody>
          <a:bodyPr lIns="0" rIns="0" tIns="0" bIns="0" anchor="t">
            <a:normAutofit/>
          </a:bodyPr>
          <a:p>
            <a:endParaRPr b="0" lang="en-US" sz="3200" spc="-1" strike="noStrike">
              <a:latin typeface="Arial"/>
            </a:endParaRPr>
          </a:p>
        </p:txBody>
      </p:sp>
      <p:sp>
        <p:nvSpPr>
          <p:cNvPr id="93" name="PlaceHolder 3"/>
          <p:cNvSpPr>
            <a:spLocks noGrp="1"/>
          </p:cNvSpPr>
          <p:nvPr>
            <p:ph/>
          </p:nvPr>
        </p:nvSpPr>
        <p:spPr>
          <a:xfrm>
            <a:off x="5152320" y="1769040"/>
            <a:ext cx="4426560" cy="49892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00D9C3E9-2297-408A-9632-EC31A8546AB8}"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324DC663-8C99-48A9-84BC-4ADBC96E0158}"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504000" y="1769040"/>
            <a:ext cx="9071280" cy="498924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F1D475EC-7B60-4C8B-996F-E60129B68FA0}"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504000" y="301320"/>
            <a:ext cx="9071280" cy="58503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C5D0D3A6-4333-4B14-B4D9-B78F5C7D40FB}"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 name="PlaceHolder 2"/>
          <p:cNvSpPr>
            <a:spLocks noGrp="1"/>
          </p:cNvSpPr>
          <p:nvPr>
            <p:ph/>
          </p:nvPr>
        </p:nvSpPr>
        <p:spPr>
          <a:xfrm>
            <a:off x="504000" y="176904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3"/>
          <p:cNvSpPr>
            <a:spLocks noGrp="1"/>
          </p:cNvSpPr>
          <p:nvPr>
            <p:ph/>
          </p:nvPr>
        </p:nvSpPr>
        <p:spPr>
          <a:xfrm>
            <a:off x="5152320" y="1769040"/>
            <a:ext cx="4426560" cy="4989240"/>
          </a:xfrm>
          <a:prstGeom prst="rect">
            <a:avLst/>
          </a:prstGeom>
          <a:noFill/>
          <a:ln w="0">
            <a:noFill/>
          </a:ln>
        </p:spPr>
        <p:txBody>
          <a:bodyPr lIns="0" rIns="0" tIns="0" bIns="0" anchor="t">
            <a:normAutofit/>
          </a:bodyPr>
          <a:p>
            <a:endParaRPr b="0" lang="en-US" sz="3200" spc="-1" strike="noStrike">
              <a:latin typeface="Arial"/>
            </a:endParaRPr>
          </a:p>
        </p:txBody>
      </p:sp>
      <p:sp>
        <p:nvSpPr>
          <p:cNvPr id="99" name="PlaceHolder 4"/>
          <p:cNvSpPr>
            <a:spLocks noGrp="1"/>
          </p:cNvSpPr>
          <p:nvPr>
            <p:ph/>
          </p:nvPr>
        </p:nvSpPr>
        <p:spPr>
          <a:xfrm>
            <a:off x="504000" y="437508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48C48F7F-728C-480D-A18E-7BD1F807B570}"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1" name="PlaceHolder 2"/>
          <p:cNvSpPr>
            <a:spLocks noGrp="1"/>
          </p:cNvSpPr>
          <p:nvPr>
            <p:ph/>
          </p:nvPr>
        </p:nvSpPr>
        <p:spPr>
          <a:xfrm>
            <a:off x="504000" y="1769040"/>
            <a:ext cx="4426560" cy="498924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3"/>
          <p:cNvSpPr>
            <a:spLocks noGrp="1"/>
          </p:cNvSpPr>
          <p:nvPr>
            <p:ph/>
          </p:nvPr>
        </p:nvSpPr>
        <p:spPr>
          <a:xfrm>
            <a:off x="5152320" y="176904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103" name="PlaceHolder 4"/>
          <p:cNvSpPr>
            <a:spLocks noGrp="1"/>
          </p:cNvSpPr>
          <p:nvPr>
            <p:ph/>
          </p:nvPr>
        </p:nvSpPr>
        <p:spPr>
          <a:xfrm>
            <a:off x="5152320" y="437508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0C463C60-29C5-463E-8D5B-7A083B64ACE0}"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5" name="PlaceHolder 2"/>
          <p:cNvSpPr>
            <a:spLocks noGrp="1"/>
          </p:cNvSpPr>
          <p:nvPr>
            <p:ph/>
          </p:nvPr>
        </p:nvSpPr>
        <p:spPr>
          <a:xfrm>
            <a:off x="504000" y="176904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3"/>
          <p:cNvSpPr>
            <a:spLocks noGrp="1"/>
          </p:cNvSpPr>
          <p:nvPr>
            <p:ph/>
          </p:nvPr>
        </p:nvSpPr>
        <p:spPr>
          <a:xfrm>
            <a:off x="5152320" y="176904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107" name="PlaceHolder 4"/>
          <p:cNvSpPr>
            <a:spLocks noGrp="1"/>
          </p:cNvSpPr>
          <p:nvPr>
            <p:ph/>
          </p:nvPr>
        </p:nvSpPr>
        <p:spPr>
          <a:xfrm>
            <a:off x="504000" y="4375080"/>
            <a:ext cx="90712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4177A7C0-AE2B-4D69-BC3A-6EFCE0271C59}"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9" name="PlaceHolder 2"/>
          <p:cNvSpPr>
            <a:spLocks noGrp="1"/>
          </p:cNvSpPr>
          <p:nvPr>
            <p:ph/>
          </p:nvPr>
        </p:nvSpPr>
        <p:spPr>
          <a:xfrm>
            <a:off x="504000" y="1769040"/>
            <a:ext cx="90712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3"/>
          <p:cNvSpPr>
            <a:spLocks noGrp="1"/>
          </p:cNvSpPr>
          <p:nvPr>
            <p:ph/>
          </p:nvPr>
        </p:nvSpPr>
        <p:spPr>
          <a:xfrm>
            <a:off x="504000" y="4375080"/>
            <a:ext cx="90712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DFCA4A2A-138E-44BF-957F-F4DD21E42C2B}"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 name="PlaceHolder 2"/>
          <p:cNvSpPr>
            <a:spLocks noGrp="1"/>
          </p:cNvSpPr>
          <p:nvPr>
            <p:ph/>
          </p:nvPr>
        </p:nvSpPr>
        <p:spPr>
          <a:xfrm>
            <a:off x="504000" y="176904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3"/>
          <p:cNvSpPr>
            <a:spLocks noGrp="1"/>
          </p:cNvSpPr>
          <p:nvPr>
            <p:ph/>
          </p:nvPr>
        </p:nvSpPr>
        <p:spPr>
          <a:xfrm>
            <a:off x="5152320" y="176904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4"/>
          <p:cNvSpPr>
            <a:spLocks noGrp="1"/>
          </p:cNvSpPr>
          <p:nvPr>
            <p:ph/>
          </p:nvPr>
        </p:nvSpPr>
        <p:spPr>
          <a:xfrm>
            <a:off x="504000" y="437508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5"/>
          <p:cNvSpPr>
            <a:spLocks noGrp="1"/>
          </p:cNvSpPr>
          <p:nvPr>
            <p:ph/>
          </p:nvPr>
        </p:nvSpPr>
        <p:spPr>
          <a:xfrm>
            <a:off x="5152320" y="437508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C14AC8BB-B4B4-41FA-AAC5-DE6AA1C1FC22}"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7" name="PlaceHolder 2"/>
          <p:cNvSpPr>
            <a:spLocks noGrp="1"/>
          </p:cNvSpPr>
          <p:nvPr>
            <p:ph/>
          </p:nvPr>
        </p:nvSpPr>
        <p:spPr>
          <a:xfrm>
            <a:off x="504000" y="1769040"/>
            <a:ext cx="29206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3"/>
          <p:cNvSpPr>
            <a:spLocks noGrp="1"/>
          </p:cNvSpPr>
          <p:nvPr>
            <p:ph/>
          </p:nvPr>
        </p:nvSpPr>
        <p:spPr>
          <a:xfrm>
            <a:off x="3571200" y="1769040"/>
            <a:ext cx="29206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4"/>
          <p:cNvSpPr>
            <a:spLocks noGrp="1"/>
          </p:cNvSpPr>
          <p:nvPr>
            <p:ph/>
          </p:nvPr>
        </p:nvSpPr>
        <p:spPr>
          <a:xfrm>
            <a:off x="6638040" y="1769040"/>
            <a:ext cx="29206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5"/>
          <p:cNvSpPr>
            <a:spLocks noGrp="1"/>
          </p:cNvSpPr>
          <p:nvPr>
            <p:ph/>
          </p:nvPr>
        </p:nvSpPr>
        <p:spPr>
          <a:xfrm>
            <a:off x="504000" y="4375080"/>
            <a:ext cx="29206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6"/>
          <p:cNvSpPr>
            <a:spLocks noGrp="1"/>
          </p:cNvSpPr>
          <p:nvPr>
            <p:ph/>
          </p:nvPr>
        </p:nvSpPr>
        <p:spPr>
          <a:xfrm>
            <a:off x="3571200" y="4375080"/>
            <a:ext cx="29206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122" name="PlaceHolder 7"/>
          <p:cNvSpPr>
            <a:spLocks noGrp="1"/>
          </p:cNvSpPr>
          <p:nvPr>
            <p:ph/>
          </p:nvPr>
        </p:nvSpPr>
        <p:spPr>
          <a:xfrm>
            <a:off x="6638040" y="4375080"/>
            <a:ext cx="29206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7012E1F1-8B4C-4916-BCD7-DA73DFA4EA20}" type="slidenum">
              <a:t>&lt;#&gt;</a:t>
            </a:fld>
          </a:p>
        </p:txBody>
      </p:sp>
      <p:sp>
        <p:nvSpPr>
          <p:cNvPr id="11" name="PlaceHolder 10"/>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504000" y="1769040"/>
            <a:ext cx="4426560" cy="498924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5152320" y="1769040"/>
            <a:ext cx="4426560" cy="49892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560220EF-39F3-41B7-8E65-D35781EB4FFB}"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4832211-F57A-4025-A2AF-71242A954114}"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280" cy="58503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92E5F3AE-DC69-45B9-84B8-6534D520F539}"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504000" y="176904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5152320" y="1769040"/>
            <a:ext cx="4426560" cy="498924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504000" y="437508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86F5CE2-172C-4B6A-87CD-92CB5FEA66A2}"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504000" y="1769040"/>
            <a:ext cx="4426560" cy="498924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5152320" y="176904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5152320" y="437508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2DB9F286-4F46-47BD-8940-969FA437D5A5}"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504000" y="176904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5152320" y="1769040"/>
            <a:ext cx="4426560" cy="237960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504000" y="4375080"/>
            <a:ext cx="9071280" cy="237960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42C377C-20A9-45FD-81D1-3B605F739898}"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3447360" y="6887160"/>
            <a:ext cx="3194640" cy="52092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ffffff"/>
                </a:solidFill>
                <a:latin typeface="Droid Sans"/>
              </a:defRPr>
            </a:lvl1pPr>
          </a:lstStyle>
          <a:p>
            <a:pPr algn="ctr">
              <a:lnSpc>
                <a:spcPct val="100000"/>
              </a:lnSpc>
              <a:buNone/>
            </a:pPr>
            <a:r>
              <a:rPr b="0" lang="en-US" sz="1400" spc="-1" strike="noStrike">
                <a:solidFill>
                  <a:srgbClr val="ffffff"/>
                </a:solidFill>
                <a:latin typeface="Droid Sans"/>
              </a:rPr>
              <a:t>&lt;footer&gt;</a:t>
            </a:r>
            <a:endParaRPr b="0" lang="en-US" sz="1400" spc="-1" strike="noStrike">
              <a:latin typeface="Times New Roman"/>
            </a:endParaRPr>
          </a:p>
        </p:txBody>
      </p:sp>
      <p:sp>
        <p:nvSpPr>
          <p:cNvPr id="1" name="PlaceHolder 2"/>
          <p:cNvSpPr>
            <a:spLocks noGrp="1"/>
          </p:cNvSpPr>
          <p:nvPr>
            <p:ph type="sldNum" idx="2"/>
          </p:nvPr>
        </p:nvSpPr>
        <p:spPr>
          <a:xfrm>
            <a:off x="7227360" y="6887160"/>
            <a:ext cx="2347920" cy="520920"/>
          </a:xfrm>
          <a:prstGeom prst="rect">
            <a:avLst/>
          </a:prstGeom>
          <a:noFill/>
          <a:ln w="0">
            <a:noFill/>
          </a:ln>
        </p:spPr>
        <p:txBody>
          <a:bodyPr lIns="0" rIns="0" tIns="0" bIns="0" anchor="t">
            <a:noAutofit/>
          </a:bodyPr>
          <a:lstStyle>
            <a:lvl1pPr algn="r">
              <a:lnSpc>
                <a:spcPct val="100000"/>
              </a:lnSpc>
              <a:buNone/>
              <a:defRPr b="0" lang="en-US" sz="1400" spc="-1" strike="noStrike">
                <a:solidFill>
                  <a:srgbClr val="ffffff"/>
                </a:solidFill>
                <a:latin typeface="Droid Sans"/>
              </a:defRPr>
            </a:lvl1pPr>
          </a:lstStyle>
          <a:p>
            <a:pPr algn="r">
              <a:lnSpc>
                <a:spcPct val="100000"/>
              </a:lnSpc>
              <a:buNone/>
            </a:pPr>
            <a:fld id="{630D8C33-15AB-4CCD-9D5E-25B44405ED34}" type="slidenum">
              <a:rPr b="0" lang="en-US" sz="1400" spc="-1" strike="noStrike">
                <a:solidFill>
                  <a:srgbClr val="ffffff"/>
                </a:solidFill>
                <a:latin typeface="Droid Sans"/>
              </a:rPr>
              <a:t>&lt;number&gt;</a:t>
            </a:fld>
            <a:endParaRPr b="0" lang="en-US" sz="1400" spc="-1" strike="noStrike">
              <a:latin typeface="Times New Roman"/>
            </a:endParaRPr>
          </a:p>
        </p:txBody>
      </p:sp>
      <p:sp>
        <p:nvSpPr>
          <p:cNvPr id="2" name="PlaceHolder 3"/>
          <p:cNvSpPr>
            <a:spLocks noGrp="1"/>
          </p:cNvSpPr>
          <p:nvPr>
            <p:ph type="dt" idx="3"/>
          </p:nvPr>
        </p:nvSpPr>
        <p:spPr>
          <a:xfrm>
            <a:off x="504000" y="6887160"/>
            <a:ext cx="2347920" cy="52092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title"/>
          </p:nvPr>
        </p:nvSpPr>
        <p:spPr>
          <a:xfrm>
            <a:off x="504000" y="301320"/>
            <a:ext cx="9072000" cy="1261800"/>
          </a:xfrm>
          <a:prstGeom prst="rect">
            <a:avLst/>
          </a:prstGeom>
          <a:noFill/>
          <a:ln w="0">
            <a:noFill/>
          </a:ln>
        </p:spPr>
        <p:txBody>
          <a:bodyPr lIns="0" rIns="0" tIns="0" bIns="0" anchor="ctr">
            <a:noAutofit/>
          </a:bodyPr>
          <a:p>
            <a:pPr algn="ctr">
              <a:buNone/>
            </a:pPr>
            <a:r>
              <a:rPr b="0" lang="en-US" sz="4400" spc="-1" strike="noStrike">
                <a:latin typeface="Arial"/>
              </a:rPr>
              <a:t>Click to edit the </a:t>
            </a:r>
            <a:r>
              <a:rPr b="0" lang="en-US" sz="4400" spc="-1" strike="noStrike">
                <a:latin typeface="Arial"/>
              </a:rPr>
              <a:t>title text format</a:t>
            </a:r>
            <a:endParaRPr b="0" lang="en-US" sz="4400" spc="-1" strike="noStrike">
              <a:latin typeface="Arial"/>
            </a:endParaRPr>
          </a:p>
        </p:txBody>
      </p:sp>
      <p:sp>
        <p:nvSpPr>
          <p:cNvPr id="4" name="PlaceHolder 5"/>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a:t>
            </a:r>
            <a:r>
              <a:rPr b="0" lang="en-US" sz="3200" spc="-1" strike="noStrike">
                <a:latin typeface="Arial"/>
              </a:rPr>
              <a:t>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a:t>
            </a:r>
            <a:r>
              <a:rPr b="0" lang="en-US" sz="2800" spc="-1" strike="noStrike">
                <a:latin typeface="Arial"/>
              </a:rPr>
              <a:t>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a:t>
            </a:r>
            <a:r>
              <a:rPr b="0" lang="en-US" sz="2400" spc="-1" strike="noStrike">
                <a:latin typeface="Arial"/>
              </a:rPr>
              <a:t>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a:t>
            </a:r>
            <a:r>
              <a:rPr b="0" lang="en-US" sz="2000" spc="-1" strike="noStrike">
                <a:latin typeface="Arial"/>
              </a:rPr>
              <a:t>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a:t>
            </a:r>
            <a:r>
              <a:rPr b="0" lang="en-US" sz="2000" spc="-1" strike="noStrike">
                <a:latin typeface="Arial"/>
              </a:rPr>
              <a:t>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a:t>
            </a:r>
            <a:r>
              <a:rPr b="0" lang="en-US" sz="2000" spc="-1" strike="noStrike">
                <a:latin typeface="Arial"/>
              </a:rPr>
              <a:t>th </a:t>
            </a:r>
            <a:r>
              <a:rPr b="0" lang="en-US" sz="2000" spc="-1" strike="noStrike">
                <a:latin typeface="Arial"/>
              </a:rPr>
              <a:t>Outlin</a:t>
            </a:r>
            <a:r>
              <a:rPr b="0" lang="en-US" sz="2000" spc="-1" strike="noStrike">
                <a:latin typeface="Arial"/>
              </a:rPr>
              <a:t>e </a:t>
            </a:r>
            <a:r>
              <a:rPr b="0" lang="en-US" sz="2000" spc="-1" strike="noStrike">
                <a:latin typeface="Arial"/>
              </a:rPr>
              <a:t>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504000" y="301320"/>
            <a:ext cx="9071280" cy="1261800"/>
          </a:xfrm>
          <a:prstGeom prst="rect">
            <a:avLst/>
          </a:prstGeom>
          <a:noFill/>
          <a:ln w="0">
            <a:noFill/>
          </a:ln>
        </p:spPr>
        <p:txBody>
          <a:bodyPr lIns="0" rIns="0" tIns="0" bIns="0" anchor="ctr" anchorCtr="1">
            <a:noAutofit/>
          </a:bodyPr>
          <a:p>
            <a:r>
              <a:rPr b="0" lang="en-US" sz="1800" spc="-1" strike="noStrike">
                <a:latin typeface="Arial"/>
              </a:rPr>
              <a:t>Click to edit the title text format</a:t>
            </a:r>
            <a:endParaRPr b="0" lang="en-US" sz="1800" spc="-1" strike="noStrike">
              <a:latin typeface="Arial"/>
            </a:endParaRPr>
          </a:p>
        </p:txBody>
      </p:sp>
      <p:sp>
        <p:nvSpPr>
          <p:cNvPr id="42" name="PlaceHolder 2"/>
          <p:cNvSpPr>
            <a:spLocks noGrp="1"/>
          </p:cNvSpPr>
          <p:nvPr>
            <p:ph type="body"/>
          </p:nvPr>
        </p:nvSpPr>
        <p:spPr>
          <a:xfrm>
            <a:off x="504000" y="1769040"/>
            <a:ext cx="9071280" cy="49892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3" name="PlaceHolder 3"/>
          <p:cNvSpPr>
            <a:spLocks noGrp="1"/>
          </p:cNvSpPr>
          <p:nvPr>
            <p:ph type="ftr" idx="4"/>
          </p:nvPr>
        </p:nvSpPr>
        <p:spPr>
          <a:xfrm>
            <a:off x="3447360" y="6887160"/>
            <a:ext cx="3194640" cy="52092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eeeff0"/>
                </a:solidFill>
                <a:latin typeface="MgOpen Modata"/>
              </a:defRPr>
            </a:lvl1pPr>
          </a:lstStyle>
          <a:p>
            <a:pPr algn="ctr">
              <a:lnSpc>
                <a:spcPct val="100000"/>
              </a:lnSpc>
              <a:buNone/>
            </a:pPr>
            <a:r>
              <a:rPr b="0" lang="en-US" sz="1400" spc="-1" strike="noStrike">
                <a:solidFill>
                  <a:srgbClr val="eeeff0"/>
                </a:solidFill>
                <a:latin typeface="MgOpen Modata"/>
              </a:rPr>
              <a:t>&lt;footer&gt;</a:t>
            </a:r>
            <a:endParaRPr b="0" lang="en-US" sz="1400" spc="-1" strike="noStrike">
              <a:latin typeface="Times New Roman"/>
            </a:endParaRPr>
          </a:p>
        </p:txBody>
      </p:sp>
      <p:sp>
        <p:nvSpPr>
          <p:cNvPr id="44" name="PlaceHolder 4"/>
          <p:cNvSpPr>
            <a:spLocks noGrp="1"/>
          </p:cNvSpPr>
          <p:nvPr>
            <p:ph type="sldNum" idx="5"/>
          </p:nvPr>
        </p:nvSpPr>
        <p:spPr>
          <a:xfrm>
            <a:off x="7227360" y="6887160"/>
            <a:ext cx="2347920" cy="520920"/>
          </a:xfrm>
          <a:prstGeom prst="rect">
            <a:avLst/>
          </a:prstGeom>
          <a:noFill/>
          <a:ln w="0">
            <a:noFill/>
          </a:ln>
        </p:spPr>
        <p:txBody>
          <a:bodyPr lIns="0" rIns="0" tIns="0" bIns="0" anchor="t">
            <a:noAutofit/>
          </a:bodyPr>
          <a:lstStyle>
            <a:lvl1pPr algn="r">
              <a:lnSpc>
                <a:spcPct val="100000"/>
              </a:lnSpc>
              <a:buNone/>
              <a:defRPr b="0" lang="en-US" sz="1400" spc="-1" strike="noStrike">
                <a:solidFill>
                  <a:srgbClr val="eeeff0"/>
                </a:solidFill>
                <a:latin typeface="MgOpen Modata"/>
              </a:defRPr>
            </a:lvl1pPr>
          </a:lstStyle>
          <a:p>
            <a:pPr algn="r">
              <a:lnSpc>
                <a:spcPct val="100000"/>
              </a:lnSpc>
              <a:buNone/>
            </a:pPr>
            <a:fld id="{37D70B7B-064F-41A0-BEB9-D9378792F9EF}" type="slidenum">
              <a:rPr b="0" lang="en-US" sz="1400" spc="-1" strike="noStrike">
                <a:solidFill>
                  <a:srgbClr val="eeeff0"/>
                </a:solidFill>
                <a:latin typeface="MgOpen Modata"/>
              </a:rPr>
              <a:t>&lt;number&gt;</a:t>
            </a:fld>
            <a:endParaRPr b="0" lang="en-US" sz="1400" spc="-1" strike="noStrike">
              <a:latin typeface="Times New Roman"/>
            </a:endParaRPr>
          </a:p>
        </p:txBody>
      </p:sp>
      <p:sp>
        <p:nvSpPr>
          <p:cNvPr id="45" name="PlaceHolder 5"/>
          <p:cNvSpPr>
            <a:spLocks noGrp="1"/>
          </p:cNvSpPr>
          <p:nvPr>
            <p:ph type="dt" idx="6"/>
          </p:nvPr>
        </p:nvSpPr>
        <p:spPr>
          <a:xfrm>
            <a:off x="504000" y="6887160"/>
            <a:ext cx="2347920" cy="52092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504000" y="301320"/>
            <a:ext cx="9071280" cy="126180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83" name="PlaceHolder 2"/>
          <p:cNvSpPr>
            <a:spLocks noGrp="1"/>
          </p:cNvSpPr>
          <p:nvPr>
            <p:ph type="body"/>
          </p:nvPr>
        </p:nvSpPr>
        <p:spPr>
          <a:xfrm>
            <a:off x="504000" y="1769040"/>
            <a:ext cx="9071280" cy="49892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84" name="PlaceHolder 3"/>
          <p:cNvSpPr>
            <a:spLocks noGrp="1"/>
          </p:cNvSpPr>
          <p:nvPr>
            <p:ph type="ftr" idx="7"/>
          </p:nvPr>
        </p:nvSpPr>
        <p:spPr>
          <a:xfrm>
            <a:off x="3447360" y="6887160"/>
            <a:ext cx="3194640" cy="520920"/>
          </a:xfrm>
          <a:prstGeom prst="rect">
            <a:avLst/>
          </a:prstGeom>
          <a:noFill/>
          <a:ln w="0">
            <a:noFill/>
          </a:ln>
        </p:spPr>
        <p:txBody>
          <a:bodyPr lIns="0" rIns="0" tIns="0" bIns="0" anchor="t">
            <a:noAutofit/>
          </a:bodyPr>
          <a:lstStyle>
            <a:lvl1pPr algn="ctr">
              <a:lnSpc>
                <a:spcPct val="100000"/>
              </a:lnSpc>
              <a:buNone/>
              <a:defRPr b="0" lang="en-US" sz="1400" spc="-1" strike="noStrike">
                <a:solidFill>
                  <a:srgbClr val="ffffff"/>
                </a:solidFill>
                <a:latin typeface="Droid Sans"/>
              </a:defRPr>
            </a:lvl1pPr>
          </a:lstStyle>
          <a:p>
            <a:pPr algn="ctr">
              <a:lnSpc>
                <a:spcPct val="100000"/>
              </a:lnSpc>
              <a:buNone/>
            </a:pPr>
            <a:r>
              <a:rPr b="0" lang="en-US" sz="1400" spc="-1" strike="noStrike">
                <a:solidFill>
                  <a:srgbClr val="ffffff"/>
                </a:solidFill>
                <a:latin typeface="Droid Sans"/>
              </a:rPr>
              <a:t>&lt;footer&gt;</a:t>
            </a:r>
            <a:endParaRPr b="0" lang="en-US" sz="1400" spc="-1" strike="noStrike">
              <a:latin typeface="Times New Roman"/>
            </a:endParaRPr>
          </a:p>
        </p:txBody>
      </p:sp>
      <p:sp>
        <p:nvSpPr>
          <p:cNvPr id="85" name="PlaceHolder 4"/>
          <p:cNvSpPr>
            <a:spLocks noGrp="1"/>
          </p:cNvSpPr>
          <p:nvPr>
            <p:ph type="sldNum" idx="8"/>
          </p:nvPr>
        </p:nvSpPr>
        <p:spPr>
          <a:xfrm>
            <a:off x="7227360" y="6887160"/>
            <a:ext cx="2347920" cy="520920"/>
          </a:xfrm>
          <a:prstGeom prst="rect">
            <a:avLst/>
          </a:prstGeom>
          <a:noFill/>
          <a:ln w="0">
            <a:noFill/>
          </a:ln>
        </p:spPr>
        <p:txBody>
          <a:bodyPr lIns="0" rIns="0" tIns="0" bIns="0" anchor="t">
            <a:noAutofit/>
          </a:bodyPr>
          <a:lstStyle>
            <a:lvl1pPr algn="r">
              <a:lnSpc>
                <a:spcPct val="100000"/>
              </a:lnSpc>
              <a:buNone/>
              <a:defRPr b="0" lang="en-US" sz="1400" spc="-1" strike="noStrike">
                <a:solidFill>
                  <a:srgbClr val="ffffff"/>
                </a:solidFill>
                <a:latin typeface="Droid Sans"/>
              </a:defRPr>
            </a:lvl1pPr>
          </a:lstStyle>
          <a:p>
            <a:pPr algn="r">
              <a:lnSpc>
                <a:spcPct val="100000"/>
              </a:lnSpc>
              <a:buNone/>
            </a:pPr>
            <a:fld id="{172A37DE-65DD-4191-AFA2-2A3D35B174EF}" type="slidenum">
              <a:rPr b="0" lang="en-US" sz="1400" spc="-1" strike="noStrike">
                <a:solidFill>
                  <a:srgbClr val="ffffff"/>
                </a:solidFill>
                <a:latin typeface="Droid Sans"/>
              </a:rPr>
              <a:t>&lt;number&gt;</a:t>
            </a:fld>
            <a:endParaRPr b="0" lang="en-US" sz="1400" spc="-1" strike="noStrike">
              <a:latin typeface="Times New Roman"/>
            </a:endParaRPr>
          </a:p>
        </p:txBody>
      </p:sp>
      <p:sp>
        <p:nvSpPr>
          <p:cNvPr id="86" name="PlaceHolder 5"/>
          <p:cNvSpPr>
            <a:spLocks noGrp="1"/>
          </p:cNvSpPr>
          <p:nvPr>
            <p:ph type="dt" idx="9"/>
          </p:nvPr>
        </p:nvSpPr>
        <p:spPr>
          <a:xfrm>
            <a:off x="504000" y="6887160"/>
            <a:ext cx="2347920" cy="52092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1515600" y="2160000"/>
            <a:ext cx="8229240" cy="1417680"/>
          </a:xfrm>
          <a:prstGeom prst="rect">
            <a:avLst/>
          </a:prstGeom>
          <a:noFill/>
          <a:ln w="0">
            <a:noFill/>
          </a:ln>
        </p:spPr>
        <p:txBody>
          <a:bodyPr lIns="0" rIns="0" tIns="0" bIns="0" anchor="ctr">
            <a:noAutofit/>
          </a:bodyPr>
          <a:p>
            <a:pPr>
              <a:lnSpc>
                <a:spcPct val="100000"/>
              </a:lnSpc>
              <a:buNone/>
            </a:pPr>
            <a:r>
              <a:rPr b="0" lang="en-US" sz="4800" spc="-1" strike="noStrike">
                <a:solidFill>
                  <a:srgbClr val="ffffff"/>
                </a:solidFill>
                <a:latin typeface="Comfortaa"/>
              </a:rPr>
              <a:t>How Does Cyclistic Navigate Speedy Success?</a:t>
            </a:r>
            <a:endParaRPr b="0" lang="en-US" sz="4800" spc="-1" strike="noStrike">
              <a:latin typeface="Arial"/>
            </a:endParaRPr>
          </a:p>
        </p:txBody>
      </p:sp>
      <p:sp>
        <p:nvSpPr>
          <p:cNvPr id="124" name=""/>
          <p:cNvSpPr/>
          <p:nvPr/>
        </p:nvSpPr>
        <p:spPr>
          <a:xfrm>
            <a:off x="3960000" y="4991040"/>
            <a:ext cx="5879160" cy="564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buNone/>
            </a:pPr>
            <a:r>
              <a:rPr b="0" lang="en-US" sz="3200" spc="-1" strike="noStrike">
                <a:solidFill>
                  <a:srgbClr val="eeeff0"/>
                </a:solidFill>
                <a:latin typeface="Comfortaa"/>
              </a:rPr>
              <a:t>Jacob Freed</a:t>
            </a:r>
            <a:endParaRPr b="0" lang="en-US" sz="3200" spc="-1" strike="noStrike">
              <a:latin typeface="Arial"/>
            </a:endParaRPr>
          </a:p>
        </p:txBody>
      </p:sp>
      <p:sp>
        <p:nvSpPr>
          <p:cNvPr id="125" name=""/>
          <p:cNvSpPr/>
          <p:nvPr/>
        </p:nvSpPr>
        <p:spPr>
          <a:xfrm>
            <a:off x="4860000" y="4781160"/>
            <a:ext cx="4969080" cy="4262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1400" spc="-1" strike="noStrike">
                <a:solidFill>
                  <a:srgbClr val="ffffff"/>
                </a:solidFill>
                <a:latin typeface="Comfortaa"/>
              </a:rPr>
              <a:t>PRESENTED BY:</a:t>
            </a:r>
            <a:endParaRPr b="0" lang="en-US" sz="1400" spc="-1" strike="noStrike">
              <a:latin typeface="Arial"/>
            </a:endParaRPr>
          </a:p>
        </p:txBody>
      </p:sp>
      <p:sp>
        <p:nvSpPr>
          <p:cNvPr id="126" name=""/>
          <p:cNvSpPr/>
          <p:nvPr/>
        </p:nvSpPr>
        <p:spPr>
          <a:xfrm>
            <a:off x="3240000" y="5873400"/>
            <a:ext cx="6599160" cy="4262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buNone/>
            </a:pPr>
            <a:r>
              <a:rPr b="0" lang="en-US" sz="1800" spc="-1" strike="noStrike">
                <a:solidFill>
                  <a:srgbClr val="ffffff"/>
                </a:solidFill>
                <a:latin typeface="Comfortaa"/>
              </a:rPr>
              <a:t>Last updated: June 2</a:t>
            </a:r>
            <a:r>
              <a:rPr b="0" lang="en-US" sz="1800" spc="-1" strike="noStrike" baseline="33000">
                <a:solidFill>
                  <a:srgbClr val="ffffff"/>
                </a:solidFill>
                <a:latin typeface="Comfortaa"/>
              </a:rPr>
              <a:t>nd</a:t>
            </a:r>
            <a:r>
              <a:rPr b="0" lang="en-US" sz="1800" spc="-1" strike="noStrike">
                <a:solidFill>
                  <a:srgbClr val="ffffff"/>
                </a:solidFill>
                <a:latin typeface="Comfortaa"/>
              </a:rPr>
              <a:t>, 2023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360000" y="157680"/>
            <a:ext cx="8999640" cy="1304640"/>
          </a:xfrm>
          <a:prstGeom prst="rect">
            <a:avLst/>
          </a:prstGeom>
          <a:noFill/>
          <a:ln w="0">
            <a:noFill/>
          </a:ln>
        </p:spPr>
        <p:txBody>
          <a:bodyPr lIns="0" rIns="0" tIns="0" bIns="0" anchor="ctr" anchorCtr="1">
            <a:noAutofit/>
          </a:bodyPr>
          <a:p>
            <a:pPr marL="432000" indent="-324000" algn="ctr">
              <a:lnSpc>
                <a:spcPct val="100000"/>
              </a:lnSpc>
              <a:spcAft>
                <a:spcPts val="1417"/>
              </a:spcAft>
              <a:buClr>
                <a:srgbClr val="eeeff0"/>
              </a:buClr>
              <a:buFont typeface="Droid Sans"/>
              <a:buChar char="·"/>
            </a:pPr>
            <a:r>
              <a:rPr b="0" lang="en-US" sz="4400" spc="-1" strike="noStrike">
                <a:solidFill>
                  <a:srgbClr val="eeeff0"/>
                </a:solidFill>
                <a:latin typeface="Comfortaa"/>
              </a:rPr>
              <a:t>Average Trip Duration for Days of The Week</a:t>
            </a:r>
            <a:endParaRPr b="0" lang="en-US" sz="4400" spc="-1" strike="noStrike">
              <a:latin typeface="Arial"/>
            </a:endParaRPr>
          </a:p>
        </p:txBody>
      </p:sp>
      <p:sp>
        <p:nvSpPr>
          <p:cNvPr id="146" name="PlaceHolder 2"/>
          <p:cNvSpPr>
            <a:spLocks noGrp="1"/>
          </p:cNvSpPr>
          <p:nvPr>
            <p:ph/>
          </p:nvPr>
        </p:nvSpPr>
        <p:spPr>
          <a:xfrm>
            <a:off x="360000" y="2880000"/>
            <a:ext cx="3959640" cy="4319640"/>
          </a:xfrm>
          <a:prstGeom prst="rect">
            <a:avLst/>
          </a:prstGeom>
          <a:noFill/>
          <a:ln w="0">
            <a:noFill/>
          </a:ln>
        </p:spPr>
        <p:txBody>
          <a:bodyPr lIns="0" rIns="0" tIns="0" bIns="0" anchor="t">
            <a:noAutofit/>
          </a:bodyPr>
          <a:p>
            <a:pPr marL="432000" indent="-324000">
              <a:lnSpc>
                <a:spcPct val="100000"/>
              </a:lnSpc>
              <a:spcAft>
                <a:spcPts val="1417"/>
              </a:spcAft>
              <a:buClr>
                <a:srgbClr val="eeeff0"/>
              </a:buClr>
              <a:buFont typeface="Droid Sans"/>
              <a:buChar char="·"/>
            </a:pPr>
            <a:r>
              <a:rPr b="0" lang="en-US" sz="2100" spc="-1" strike="noStrike">
                <a:solidFill>
                  <a:srgbClr val="eeeff0"/>
                </a:solidFill>
                <a:latin typeface="Droid Sans"/>
              </a:rPr>
              <a:t>Casual riders have a greatly higher average trip duration than their annual member trip duration, but decrease noticeably towards the middle of the week.</a:t>
            </a:r>
            <a:endParaRPr b="0" lang="en-US" sz="2100" spc="-1" strike="noStrike">
              <a:latin typeface="Arial"/>
            </a:endParaRPr>
          </a:p>
          <a:p>
            <a:pPr marL="432000" indent="-324000">
              <a:lnSpc>
                <a:spcPct val="100000"/>
              </a:lnSpc>
              <a:spcAft>
                <a:spcPts val="1417"/>
              </a:spcAft>
              <a:buClr>
                <a:srgbClr val="eeeff0"/>
              </a:buClr>
              <a:buFont typeface="Droid Sans"/>
              <a:buChar char="·"/>
            </a:pPr>
            <a:r>
              <a:rPr b="0" lang="en-US" sz="2100" spc="-1" strike="noStrike">
                <a:solidFill>
                  <a:srgbClr val="eeeff0"/>
                </a:solidFill>
                <a:latin typeface="Droid Sans"/>
              </a:rPr>
              <a:t>Annual member trip durations stay roughly the same across all days.</a:t>
            </a:r>
            <a:endParaRPr b="0" lang="en-US" sz="2100" spc="-1" strike="noStrike">
              <a:latin typeface="Arial"/>
            </a:endParaRPr>
          </a:p>
        </p:txBody>
      </p:sp>
      <p:pic>
        <p:nvPicPr>
          <p:cNvPr id="147" name="" descr=""/>
          <p:cNvPicPr/>
          <p:nvPr/>
        </p:nvPicPr>
        <p:blipFill>
          <a:blip r:embed="rId1"/>
          <a:stretch/>
        </p:blipFill>
        <p:spPr>
          <a:xfrm>
            <a:off x="4539600" y="2520000"/>
            <a:ext cx="5180040" cy="39596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360000" y="157680"/>
            <a:ext cx="8999640" cy="1304640"/>
          </a:xfrm>
          <a:prstGeom prst="rect">
            <a:avLst/>
          </a:prstGeom>
          <a:noFill/>
          <a:ln w="0">
            <a:noFill/>
          </a:ln>
        </p:spPr>
        <p:txBody>
          <a:bodyPr lIns="0" rIns="0" tIns="0" bIns="0" anchor="ctr" anchorCtr="1">
            <a:noAutofit/>
          </a:bodyPr>
          <a:p>
            <a:pPr marL="432000" indent="-324000" algn="ctr">
              <a:lnSpc>
                <a:spcPct val="100000"/>
              </a:lnSpc>
              <a:spcAft>
                <a:spcPts val="1417"/>
              </a:spcAft>
              <a:buClr>
                <a:srgbClr val="eeeff0"/>
              </a:buClr>
              <a:buFont typeface="Droid Sans"/>
              <a:buChar char="·"/>
            </a:pPr>
            <a:r>
              <a:rPr b="0" lang="en-US" sz="4400" spc="-1" strike="noStrike">
                <a:solidFill>
                  <a:srgbClr val="eeeff0"/>
                </a:solidFill>
                <a:latin typeface="Comfortaa"/>
              </a:rPr>
              <a:t>Customer Trips Averaged Per Hour for The Week</a:t>
            </a:r>
            <a:endParaRPr b="0" lang="en-US" sz="4400" spc="-1" strike="noStrike">
              <a:latin typeface="Arial"/>
            </a:endParaRPr>
          </a:p>
        </p:txBody>
      </p:sp>
      <p:sp>
        <p:nvSpPr>
          <p:cNvPr id="149" name="PlaceHolder 2"/>
          <p:cNvSpPr>
            <a:spLocks noGrp="1"/>
          </p:cNvSpPr>
          <p:nvPr>
            <p:ph/>
          </p:nvPr>
        </p:nvSpPr>
        <p:spPr>
          <a:xfrm>
            <a:off x="360000" y="3240000"/>
            <a:ext cx="3779640" cy="4319640"/>
          </a:xfrm>
          <a:prstGeom prst="rect">
            <a:avLst/>
          </a:prstGeom>
          <a:noFill/>
          <a:ln w="0">
            <a:noFill/>
          </a:ln>
        </p:spPr>
        <p:txBody>
          <a:bodyPr lIns="0" rIns="0" tIns="0" bIns="0" anchor="t">
            <a:noAutofit/>
          </a:bodyPr>
          <a:p>
            <a:pPr marL="432000" indent="-324000">
              <a:lnSpc>
                <a:spcPct val="100000"/>
              </a:lnSpc>
              <a:spcAft>
                <a:spcPts val="1417"/>
              </a:spcAft>
              <a:buClr>
                <a:srgbClr val="eeeff0"/>
              </a:buClr>
              <a:buFont typeface="Droid Sans"/>
              <a:buChar char="·"/>
            </a:pPr>
            <a:r>
              <a:rPr b="0" lang="en-US" sz="2100" spc="-1" strike="noStrike">
                <a:solidFill>
                  <a:srgbClr val="eeeff0"/>
                </a:solidFill>
                <a:latin typeface="Droid Sans"/>
              </a:rPr>
              <a:t>Member riders have two </a:t>
            </a:r>
            <a:r>
              <a:rPr b="0" lang="en-US" sz="2100" spc="-1" strike="noStrike">
                <a:solidFill>
                  <a:srgbClr val="eeeff0"/>
                </a:solidFill>
                <a:latin typeface="Droid Sans"/>
              </a:rPr>
              <a:t>peaks in usage clustered </a:t>
            </a:r>
            <a:r>
              <a:rPr b="0" lang="en-US" sz="2100" spc="-1" strike="noStrike">
                <a:solidFill>
                  <a:srgbClr val="eeeff0"/>
                </a:solidFill>
                <a:latin typeface="Droid Sans"/>
              </a:rPr>
              <a:t>around 8 AM and 5 PM, </a:t>
            </a:r>
            <a:r>
              <a:rPr b="0" lang="en-US" sz="2100" spc="-1" strike="noStrike">
                <a:solidFill>
                  <a:srgbClr val="eeeff0"/>
                </a:solidFill>
                <a:latin typeface="Droid Sans"/>
              </a:rPr>
              <a:t>implying departing to </a:t>
            </a:r>
            <a:r>
              <a:rPr b="0" lang="en-US" sz="2100" spc="-1" strike="noStrike">
                <a:solidFill>
                  <a:srgbClr val="eeeff0"/>
                </a:solidFill>
                <a:latin typeface="Droid Sans"/>
              </a:rPr>
              <a:t>and returning from </a:t>
            </a:r>
            <a:r>
              <a:rPr b="0" lang="en-US" sz="2100" spc="-1" strike="noStrike">
                <a:solidFill>
                  <a:srgbClr val="eeeff0"/>
                </a:solidFill>
                <a:latin typeface="Droid Sans"/>
              </a:rPr>
              <a:t>work.</a:t>
            </a:r>
            <a:endParaRPr b="0" lang="en-US" sz="2100" spc="-1" strike="noStrike">
              <a:latin typeface="Arial"/>
            </a:endParaRPr>
          </a:p>
          <a:p>
            <a:pPr marL="432000" indent="-324000">
              <a:lnSpc>
                <a:spcPct val="100000"/>
              </a:lnSpc>
              <a:spcAft>
                <a:spcPts val="1417"/>
              </a:spcAft>
              <a:buClr>
                <a:srgbClr val="eeeff0"/>
              </a:buClr>
              <a:buFont typeface="Droid Sans"/>
              <a:buChar char="·"/>
            </a:pPr>
            <a:r>
              <a:rPr b="0" lang="en-US" sz="2100" spc="-1" strike="noStrike">
                <a:solidFill>
                  <a:srgbClr val="eeeff0"/>
                </a:solidFill>
                <a:latin typeface="Droid Sans"/>
              </a:rPr>
              <a:t>Casual riders have only </a:t>
            </a:r>
            <a:r>
              <a:rPr b="0" lang="en-US" sz="2100" spc="-1" strike="noStrike">
                <a:solidFill>
                  <a:srgbClr val="eeeff0"/>
                </a:solidFill>
                <a:latin typeface="Droid Sans"/>
              </a:rPr>
              <a:t>one peak around 5 PM.</a:t>
            </a:r>
            <a:endParaRPr b="0" lang="en-US" sz="2100" spc="-1" strike="noStrike">
              <a:latin typeface="Arial"/>
            </a:endParaRPr>
          </a:p>
        </p:txBody>
      </p:sp>
      <p:pic>
        <p:nvPicPr>
          <p:cNvPr id="150" name="" descr=""/>
          <p:cNvPicPr/>
          <p:nvPr/>
        </p:nvPicPr>
        <p:blipFill>
          <a:blip r:embed="rId1"/>
          <a:stretch/>
        </p:blipFill>
        <p:spPr>
          <a:xfrm>
            <a:off x="4239000" y="2476800"/>
            <a:ext cx="5590800" cy="39240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360000" y="157680"/>
            <a:ext cx="8999640" cy="1304640"/>
          </a:xfrm>
          <a:prstGeom prst="rect">
            <a:avLst/>
          </a:prstGeom>
          <a:noFill/>
          <a:ln w="0">
            <a:noFill/>
          </a:ln>
        </p:spPr>
        <p:txBody>
          <a:bodyPr lIns="0" rIns="0" tIns="0" bIns="0" anchor="ctr" anchorCtr="1">
            <a:noAutofit/>
          </a:bodyPr>
          <a:p>
            <a:pPr marL="432000" indent="-324000" algn="ctr">
              <a:lnSpc>
                <a:spcPct val="100000"/>
              </a:lnSpc>
              <a:spcAft>
                <a:spcPts val="1417"/>
              </a:spcAft>
              <a:buClr>
                <a:srgbClr val="eeeff0"/>
              </a:buClr>
              <a:buFont typeface="Droid Sans"/>
              <a:buChar char="·"/>
            </a:pPr>
            <a:r>
              <a:rPr b="0" lang="en-US" sz="4400" spc="-1" strike="noStrike">
                <a:solidFill>
                  <a:srgbClr val="eeeff0"/>
                </a:solidFill>
                <a:latin typeface="Comfortaa"/>
              </a:rPr>
              <a:t>Customer Trips Averaged Per Hour for The Weekend</a:t>
            </a:r>
            <a:endParaRPr b="0" lang="en-US" sz="4400" spc="-1" strike="noStrike">
              <a:latin typeface="Arial"/>
            </a:endParaRPr>
          </a:p>
        </p:txBody>
      </p:sp>
      <p:sp>
        <p:nvSpPr>
          <p:cNvPr id="152" name="PlaceHolder 2"/>
          <p:cNvSpPr>
            <a:spLocks noGrp="1"/>
          </p:cNvSpPr>
          <p:nvPr>
            <p:ph/>
          </p:nvPr>
        </p:nvSpPr>
        <p:spPr>
          <a:xfrm>
            <a:off x="360000" y="2880000"/>
            <a:ext cx="3779640" cy="4319640"/>
          </a:xfrm>
          <a:prstGeom prst="rect">
            <a:avLst/>
          </a:prstGeom>
          <a:noFill/>
          <a:ln w="0">
            <a:noFill/>
          </a:ln>
        </p:spPr>
        <p:txBody>
          <a:bodyPr lIns="0" rIns="0" tIns="0" bIns="0" anchor="t">
            <a:noAutofit/>
          </a:bodyPr>
          <a:p>
            <a:pPr marL="432000" indent="-324000">
              <a:lnSpc>
                <a:spcPct val="100000"/>
              </a:lnSpc>
              <a:spcAft>
                <a:spcPts val="1417"/>
              </a:spcAft>
              <a:buClr>
                <a:srgbClr val="eeeff0"/>
              </a:buClr>
              <a:buFont typeface="Droid Sans"/>
              <a:buChar char="·"/>
            </a:pPr>
            <a:r>
              <a:rPr b="0" lang="en-US" sz="2400" spc="-1" strike="noStrike">
                <a:solidFill>
                  <a:srgbClr val="eeeff0"/>
                </a:solidFill>
                <a:latin typeface="Droid Sans"/>
              </a:rPr>
              <a:t>Casual trips are concentrated during 9 AM to 7 PM during the weekends, exceeding annual member trip durations at the peak.</a:t>
            </a:r>
            <a:endParaRPr b="0" lang="en-US" sz="2400" spc="-1" strike="noStrike">
              <a:latin typeface="Arial"/>
            </a:endParaRPr>
          </a:p>
        </p:txBody>
      </p:sp>
      <p:pic>
        <p:nvPicPr>
          <p:cNvPr id="153" name="" descr=""/>
          <p:cNvPicPr/>
          <p:nvPr/>
        </p:nvPicPr>
        <p:blipFill>
          <a:blip r:embed="rId1"/>
          <a:stretch/>
        </p:blipFill>
        <p:spPr>
          <a:xfrm>
            <a:off x="4114800" y="2438640"/>
            <a:ext cx="5657400" cy="39621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360000" y="157680"/>
            <a:ext cx="8999640" cy="1304640"/>
          </a:xfrm>
          <a:prstGeom prst="rect">
            <a:avLst/>
          </a:prstGeom>
          <a:noFill/>
          <a:ln w="0">
            <a:noFill/>
          </a:ln>
        </p:spPr>
        <p:txBody>
          <a:bodyPr lIns="0" rIns="0" tIns="0" bIns="0" anchor="ctr" anchorCtr="1">
            <a:noAutofit/>
          </a:bodyPr>
          <a:p>
            <a:pPr marL="432000" indent="-324000" algn="ctr">
              <a:lnSpc>
                <a:spcPct val="100000"/>
              </a:lnSpc>
              <a:spcAft>
                <a:spcPts val="1417"/>
              </a:spcAft>
              <a:buClr>
                <a:srgbClr val="eeeff0"/>
              </a:buClr>
              <a:buFont typeface="Droid Sans"/>
              <a:buChar char="·"/>
            </a:pPr>
            <a:r>
              <a:rPr b="0" lang="en-US" sz="4400" spc="-1" strike="noStrike">
                <a:solidFill>
                  <a:srgbClr val="eeeff0"/>
                </a:solidFill>
                <a:latin typeface="Comfortaa"/>
              </a:rPr>
              <a:t>Most Popular Customer Starting Stations</a:t>
            </a:r>
            <a:endParaRPr b="0" lang="en-US" sz="4400" spc="-1" strike="noStrike">
              <a:latin typeface="Arial"/>
            </a:endParaRPr>
          </a:p>
        </p:txBody>
      </p:sp>
      <p:sp>
        <p:nvSpPr>
          <p:cNvPr id="155" name="PlaceHolder 2"/>
          <p:cNvSpPr>
            <a:spLocks noGrp="1"/>
          </p:cNvSpPr>
          <p:nvPr>
            <p:ph/>
          </p:nvPr>
        </p:nvSpPr>
        <p:spPr>
          <a:xfrm>
            <a:off x="360000" y="5400000"/>
            <a:ext cx="9359640" cy="3419640"/>
          </a:xfrm>
          <a:prstGeom prst="rect">
            <a:avLst/>
          </a:prstGeom>
          <a:noFill/>
          <a:ln w="0">
            <a:noFill/>
          </a:ln>
        </p:spPr>
        <p:txBody>
          <a:bodyPr lIns="0" rIns="0" tIns="0" bIns="0" anchor="t">
            <a:noAutofit/>
          </a:bodyPr>
          <a:p>
            <a:pPr marL="432000" indent="-324000">
              <a:lnSpc>
                <a:spcPct val="100000"/>
              </a:lnSpc>
              <a:spcAft>
                <a:spcPts val="1417"/>
              </a:spcAft>
              <a:buClr>
                <a:srgbClr val="eeeff0"/>
              </a:buClr>
              <a:buFont typeface="Droid Sans"/>
              <a:buChar char="·"/>
            </a:pPr>
            <a:r>
              <a:rPr b="0" lang="en-US" sz="1800" spc="-1" strike="noStrike">
                <a:solidFill>
                  <a:srgbClr val="eeeff0"/>
                </a:solidFill>
                <a:latin typeface="Droid Sans"/>
              </a:rPr>
              <a:t>Kingsbury Street and Kinzie Street is the most popular departure station for annual members.</a:t>
            </a:r>
            <a:endParaRPr b="0" lang="en-US" sz="1800" spc="-1" strike="noStrike">
              <a:latin typeface="Arial"/>
            </a:endParaRPr>
          </a:p>
          <a:p>
            <a:pPr marL="432000" indent="-324000">
              <a:lnSpc>
                <a:spcPct val="100000"/>
              </a:lnSpc>
              <a:spcAft>
                <a:spcPts val="1417"/>
              </a:spcAft>
              <a:buClr>
                <a:srgbClr val="eeeff0"/>
              </a:buClr>
              <a:buFont typeface="Droid Sans"/>
              <a:buChar char="·"/>
            </a:pPr>
            <a:r>
              <a:rPr b="0" lang="en-US" sz="1800" spc="-1" strike="noStrike">
                <a:solidFill>
                  <a:srgbClr val="eeeff0"/>
                </a:solidFill>
                <a:latin typeface="Droid Sans"/>
              </a:rPr>
              <a:t>Streeter Drive and Grand Avenue is the most popular starting station for the casual riders, more than twice as popular as the second most station.</a:t>
            </a:r>
            <a:endParaRPr b="0" lang="en-US" sz="1800" spc="-1" strike="noStrike">
              <a:latin typeface="Arial"/>
            </a:endParaRPr>
          </a:p>
          <a:p>
            <a:pPr marL="432000" indent="-324000">
              <a:lnSpc>
                <a:spcPct val="100000"/>
              </a:lnSpc>
              <a:spcAft>
                <a:spcPts val="1417"/>
              </a:spcAft>
              <a:buClr>
                <a:srgbClr val="eeeff0"/>
              </a:buClr>
              <a:buFont typeface="Droid Sans"/>
              <a:buChar char="·"/>
            </a:pPr>
            <a:r>
              <a:rPr b="0" lang="en-US" sz="1800" spc="-1" strike="noStrike">
                <a:solidFill>
                  <a:srgbClr val="eeeff0"/>
                </a:solidFill>
                <a:latin typeface="Droid Sans"/>
              </a:rPr>
              <a:t>There is a lot of overlap of these top-utilized stations, 12 are shared.</a:t>
            </a:r>
            <a:endParaRPr b="0" lang="en-US" sz="1800" spc="-1" strike="noStrike">
              <a:latin typeface="Arial"/>
            </a:endParaRPr>
          </a:p>
        </p:txBody>
      </p:sp>
      <p:pic>
        <p:nvPicPr>
          <p:cNvPr id="156" name="" descr=""/>
          <p:cNvPicPr/>
          <p:nvPr/>
        </p:nvPicPr>
        <p:blipFill>
          <a:blip r:embed="rId1"/>
          <a:stretch/>
        </p:blipFill>
        <p:spPr>
          <a:xfrm>
            <a:off x="180000" y="1980000"/>
            <a:ext cx="4639320" cy="3239640"/>
          </a:xfrm>
          <a:prstGeom prst="rect">
            <a:avLst/>
          </a:prstGeom>
          <a:ln w="0">
            <a:noFill/>
          </a:ln>
        </p:spPr>
      </p:pic>
      <p:pic>
        <p:nvPicPr>
          <p:cNvPr id="157" name="" descr=""/>
          <p:cNvPicPr/>
          <p:nvPr/>
        </p:nvPicPr>
        <p:blipFill>
          <a:blip r:embed="rId2"/>
          <a:stretch/>
        </p:blipFill>
        <p:spPr>
          <a:xfrm>
            <a:off x="5131080" y="1980000"/>
            <a:ext cx="4768560" cy="32396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360000" y="157320"/>
            <a:ext cx="8819640" cy="1304640"/>
          </a:xfrm>
          <a:prstGeom prst="rect">
            <a:avLst/>
          </a:prstGeom>
          <a:noFill/>
          <a:ln w="0">
            <a:noFill/>
          </a:ln>
        </p:spPr>
        <p:txBody>
          <a:bodyPr lIns="0" rIns="0" tIns="0" bIns="0" anchor="ctr" anchorCtr="1">
            <a:noAutofit/>
          </a:bodyPr>
          <a:p>
            <a:pPr marL="432000" indent="-324000" algn="ctr">
              <a:lnSpc>
                <a:spcPct val="100000"/>
              </a:lnSpc>
              <a:spcAft>
                <a:spcPts val="1417"/>
              </a:spcAft>
              <a:buClr>
                <a:srgbClr val="eeeff0"/>
              </a:buClr>
              <a:buFont typeface="Droid Sans"/>
              <a:buChar char="·"/>
            </a:pPr>
            <a:r>
              <a:rPr b="0" lang="en-US" sz="4400" spc="-1" strike="noStrike">
                <a:solidFill>
                  <a:srgbClr val="eeeff0"/>
                </a:solidFill>
                <a:latin typeface="Comfortaa"/>
              </a:rPr>
              <a:t>Most Popular Customer Ending Stations</a:t>
            </a:r>
            <a:endParaRPr b="0" lang="en-US" sz="4400" spc="-1" strike="noStrike">
              <a:latin typeface="Arial"/>
            </a:endParaRPr>
          </a:p>
        </p:txBody>
      </p:sp>
      <p:sp>
        <p:nvSpPr>
          <p:cNvPr id="159" name="PlaceHolder 2"/>
          <p:cNvSpPr>
            <a:spLocks noGrp="1"/>
          </p:cNvSpPr>
          <p:nvPr>
            <p:ph/>
          </p:nvPr>
        </p:nvSpPr>
        <p:spPr>
          <a:xfrm>
            <a:off x="360000" y="5400000"/>
            <a:ext cx="9359640" cy="3419640"/>
          </a:xfrm>
          <a:prstGeom prst="rect">
            <a:avLst/>
          </a:prstGeom>
          <a:noFill/>
          <a:ln w="0">
            <a:noFill/>
          </a:ln>
        </p:spPr>
        <p:txBody>
          <a:bodyPr lIns="0" rIns="0" tIns="0" bIns="0" anchor="t">
            <a:noAutofit/>
          </a:bodyPr>
          <a:p>
            <a:pPr marL="432000" indent="-324000">
              <a:lnSpc>
                <a:spcPct val="100000"/>
              </a:lnSpc>
              <a:spcAft>
                <a:spcPts val="1417"/>
              </a:spcAft>
              <a:buClr>
                <a:srgbClr val="eeeff0"/>
              </a:buClr>
              <a:buFont typeface="Droid Sans"/>
              <a:buChar char="·"/>
            </a:pPr>
            <a:r>
              <a:rPr b="0" lang="en-US" sz="2000" spc="-1" strike="noStrike">
                <a:solidFill>
                  <a:srgbClr val="eeeff0"/>
                </a:solidFill>
                <a:latin typeface="Droid Sans"/>
              </a:rPr>
              <a:t>Kingsbury Street and Kinzie Street also the most popular ending station for annual members. Much of the ending stations are also start stations, implying consistent routes.</a:t>
            </a:r>
            <a:endParaRPr b="0" lang="en-US" sz="2000" spc="-1" strike="noStrike">
              <a:latin typeface="Arial"/>
            </a:endParaRPr>
          </a:p>
          <a:p>
            <a:pPr marL="432000" indent="-324000">
              <a:lnSpc>
                <a:spcPct val="100000"/>
              </a:lnSpc>
              <a:spcAft>
                <a:spcPts val="1417"/>
              </a:spcAft>
              <a:buClr>
                <a:srgbClr val="eeeff0"/>
              </a:buClr>
              <a:buFont typeface="Droid Sans"/>
              <a:buChar char="·"/>
            </a:pPr>
            <a:r>
              <a:rPr b="0" lang="en-US" sz="2000" spc="-1" strike="noStrike">
                <a:solidFill>
                  <a:srgbClr val="eeeff0"/>
                </a:solidFill>
                <a:latin typeface="Droid Sans"/>
              </a:rPr>
              <a:t>Streeter Drive and Grand Avenue is the most popular finishing station for the casual riders, likewise more than twice as popular as the second most station.</a:t>
            </a:r>
            <a:endParaRPr b="0" lang="en-US" sz="2000" spc="-1" strike="noStrike">
              <a:latin typeface="Arial"/>
            </a:endParaRPr>
          </a:p>
        </p:txBody>
      </p:sp>
      <p:pic>
        <p:nvPicPr>
          <p:cNvPr id="160" name="" descr=""/>
          <p:cNvPicPr/>
          <p:nvPr/>
        </p:nvPicPr>
        <p:blipFill>
          <a:blip r:embed="rId1"/>
          <a:stretch/>
        </p:blipFill>
        <p:spPr>
          <a:xfrm>
            <a:off x="180000" y="2016720"/>
            <a:ext cx="4662360" cy="3202920"/>
          </a:xfrm>
          <a:prstGeom prst="rect">
            <a:avLst/>
          </a:prstGeom>
          <a:ln w="0">
            <a:noFill/>
          </a:ln>
        </p:spPr>
      </p:pic>
      <p:pic>
        <p:nvPicPr>
          <p:cNvPr id="161" name="" descr=""/>
          <p:cNvPicPr/>
          <p:nvPr/>
        </p:nvPicPr>
        <p:blipFill>
          <a:blip r:embed="rId2"/>
          <a:stretch/>
        </p:blipFill>
        <p:spPr>
          <a:xfrm>
            <a:off x="5220000" y="1991880"/>
            <a:ext cx="4679640" cy="32277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360000" y="157320"/>
            <a:ext cx="8819640" cy="1304640"/>
          </a:xfrm>
          <a:prstGeom prst="rect">
            <a:avLst/>
          </a:prstGeom>
          <a:noFill/>
          <a:ln w="0">
            <a:noFill/>
          </a:ln>
        </p:spPr>
        <p:txBody>
          <a:bodyPr lIns="0" rIns="0" tIns="0" bIns="0" anchor="ctr" anchorCtr="1">
            <a:noAutofit/>
          </a:bodyPr>
          <a:p>
            <a:pPr marL="432000" indent="-324000" algn="ctr">
              <a:lnSpc>
                <a:spcPct val="100000"/>
              </a:lnSpc>
              <a:spcAft>
                <a:spcPts val="1417"/>
              </a:spcAft>
              <a:buClr>
                <a:srgbClr val="eeeff0"/>
              </a:buClr>
              <a:buFont typeface="Droid Sans"/>
              <a:buChar char="·"/>
            </a:pPr>
            <a:r>
              <a:rPr b="0" lang="en-US" sz="4200" spc="-1" strike="noStrike">
                <a:solidFill>
                  <a:srgbClr val="eeeff0"/>
                </a:solidFill>
                <a:latin typeface="Comfortaa"/>
              </a:rPr>
              <a:t>Most Popular Customer Routes</a:t>
            </a:r>
            <a:endParaRPr b="0" lang="en-US" sz="4200" spc="-1" strike="noStrike">
              <a:latin typeface="Arial"/>
            </a:endParaRPr>
          </a:p>
        </p:txBody>
      </p:sp>
      <p:sp>
        <p:nvSpPr>
          <p:cNvPr id="163" name="PlaceHolder 2"/>
          <p:cNvSpPr>
            <a:spLocks noGrp="1"/>
          </p:cNvSpPr>
          <p:nvPr>
            <p:ph/>
          </p:nvPr>
        </p:nvSpPr>
        <p:spPr>
          <a:xfrm>
            <a:off x="360000" y="5400000"/>
            <a:ext cx="9359640" cy="3419640"/>
          </a:xfrm>
          <a:prstGeom prst="rect">
            <a:avLst/>
          </a:prstGeom>
          <a:noFill/>
          <a:ln w="0">
            <a:noFill/>
          </a:ln>
        </p:spPr>
        <p:txBody>
          <a:bodyPr lIns="0" rIns="0" tIns="0" bIns="0" anchor="t">
            <a:noAutofit/>
          </a:bodyPr>
          <a:p>
            <a:pPr marL="432000" indent="-324000">
              <a:lnSpc>
                <a:spcPct val="100000"/>
              </a:lnSpc>
              <a:spcAft>
                <a:spcPts val="1417"/>
              </a:spcAft>
              <a:buClr>
                <a:srgbClr val="eeeff0"/>
              </a:buClr>
              <a:buFont typeface="Droid Sans"/>
              <a:buChar char="·"/>
            </a:pPr>
            <a:r>
              <a:rPr b="0" lang="en-US" sz="2000" spc="-1" strike="noStrike">
                <a:solidFill>
                  <a:srgbClr val="eeeff0"/>
                </a:solidFill>
                <a:latin typeface="Droid Sans"/>
              </a:rPr>
              <a:t>Ellis Avenue and 60</a:t>
            </a:r>
            <a:r>
              <a:rPr b="0" lang="en-US" sz="2000" spc="-1" strike="noStrike" baseline="33000">
                <a:solidFill>
                  <a:srgbClr val="eeeff0"/>
                </a:solidFill>
                <a:latin typeface="Droid Sans"/>
              </a:rPr>
              <a:t>th</a:t>
            </a:r>
            <a:r>
              <a:rPr b="0" lang="en-US" sz="2000" spc="-1" strike="noStrike">
                <a:solidFill>
                  <a:srgbClr val="eeeff0"/>
                </a:solidFill>
                <a:latin typeface="Droid Sans"/>
              </a:rPr>
              <a:t> street to University Avenue and 57</a:t>
            </a:r>
            <a:r>
              <a:rPr b="0" lang="en-US" sz="2000" spc="-1" strike="noStrike" baseline="33000">
                <a:solidFill>
                  <a:srgbClr val="eeeff0"/>
                </a:solidFill>
                <a:latin typeface="Droid Sans"/>
              </a:rPr>
              <a:t>th</a:t>
            </a:r>
            <a:r>
              <a:rPr b="0" lang="en-US" sz="2000" spc="-1" strike="noStrike">
                <a:solidFill>
                  <a:srgbClr val="eeeff0"/>
                </a:solidFill>
                <a:latin typeface="Droid Sans"/>
              </a:rPr>
              <a:t> Street proved to be the most popular route for annual member riders.</a:t>
            </a:r>
            <a:endParaRPr b="0" lang="en-US" sz="2000" spc="-1" strike="noStrike">
              <a:latin typeface="Arial"/>
            </a:endParaRPr>
          </a:p>
          <a:p>
            <a:pPr marL="432000" indent="-324000">
              <a:lnSpc>
                <a:spcPct val="100000"/>
              </a:lnSpc>
              <a:spcAft>
                <a:spcPts val="1417"/>
              </a:spcAft>
              <a:buClr>
                <a:srgbClr val="eeeff0"/>
              </a:buClr>
              <a:buFont typeface="Droid Sans"/>
              <a:buChar char="·"/>
            </a:pPr>
            <a:r>
              <a:rPr b="0" lang="en-US" sz="2000" spc="-1" strike="noStrike">
                <a:solidFill>
                  <a:srgbClr val="eeeff0"/>
                </a:solidFill>
                <a:latin typeface="Droid Sans"/>
              </a:rPr>
              <a:t>Streeter Drive and Grand Avenue to looping back to itself was the most popular route for casual riders by a large margin. This implies round-trip touring.</a:t>
            </a:r>
            <a:endParaRPr b="0" lang="en-US" sz="2000" spc="-1" strike="noStrike">
              <a:latin typeface="Arial"/>
            </a:endParaRPr>
          </a:p>
        </p:txBody>
      </p:sp>
      <p:pic>
        <p:nvPicPr>
          <p:cNvPr id="164" name="" descr=""/>
          <p:cNvPicPr/>
          <p:nvPr/>
        </p:nvPicPr>
        <p:blipFill>
          <a:blip r:embed="rId1"/>
          <a:stretch/>
        </p:blipFill>
        <p:spPr>
          <a:xfrm>
            <a:off x="272880" y="1980000"/>
            <a:ext cx="4586760" cy="3025440"/>
          </a:xfrm>
          <a:prstGeom prst="rect">
            <a:avLst/>
          </a:prstGeom>
          <a:ln w="0">
            <a:noFill/>
          </a:ln>
        </p:spPr>
      </p:pic>
      <p:pic>
        <p:nvPicPr>
          <p:cNvPr id="165" name="" descr=""/>
          <p:cNvPicPr/>
          <p:nvPr/>
        </p:nvPicPr>
        <p:blipFill>
          <a:blip r:embed="rId2"/>
          <a:stretch/>
        </p:blipFill>
        <p:spPr>
          <a:xfrm>
            <a:off x="5245560" y="1980000"/>
            <a:ext cx="4654080" cy="30596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
          <p:cNvSpPr/>
          <p:nvPr/>
        </p:nvSpPr>
        <p:spPr>
          <a:xfrm>
            <a:off x="260280" y="1980000"/>
            <a:ext cx="9459360" cy="3285720"/>
          </a:xfrm>
          <a:prstGeom prst="rect">
            <a:avLst/>
          </a:prstGeom>
          <a:noFill/>
          <a:ln w="0">
            <a:noFill/>
          </a:ln>
        </p:spPr>
        <p:style>
          <a:lnRef idx="0"/>
          <a:fillRef idx="0"/>
          <a:effectRef idx="0"/>
          <a:fontRef idx="minor"/>
        </p:style>
        <p:txBody>
          <a:bodyPr lIns="90000" rIns="90000" tIns="45000" bIns="45000" anchor="t">
            <a:noAutofit/>
          </a:bodyPr>
          <a:p>
            <a:pPr marL="432000" indent="-324000" algn="r">
              <a:lnSpc>
                <a:spcPct val="100000"/>
              </a:lnSpc>
              <a:spcAft>
                <a:spcPts val="1417"/>
              </a:spcAft>
              <a:buClr>
                <a:srgbClr val="eeeff0"/>
              </a:buClr>
              <a:buFont typeface="Droid Sans"/>
              <a:buChar char="·"/>
            </a:pPr>
            <a:r>
              <a:rPr b="0" lang="en-US" sz="5400" spc="-1" strike="noStrike">
                <a:solidFill>
                  <a:srgbClr val="ffffff"/>
                </a:solidFill>
                <a:latin typeface="Comfortaa"/>
              </a:rPr>
              <a:t>Conclusions and  Where We Go From Here</a:t>
            </a:r>
            <a:endParaRPr b="0" lang="en-US" sz="5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540000" y="180000"/>
            <a:ext cx="8999640" cy="1259640"/>
          </a:xfrm>
          <a:prstGeom prst="rect">
            <a:avLst/>
          </a:prstGeom>
          <a:noFill/>
          <a:ln w="0">
            <a:noFill/>
          </a:ln>
        </p:spPr>
        <p:txBody>
          <a:bodyPr lIns="0" rIns="0" tIns="0" bIns="0" anchor="ctr" anchorCtr="1">
            <a:noAutofit/>
          </a:bodyPr>
          <a:p>
            <a:pPr algn="ctr">
              <a:lnSpc>
                <a:spcPct val="100000"/>
              </a:lnSpc>
              <a:buNone/>
            </a:pPr>
            <a:r>
              <a:rPr b="0" lang="en-US" sz="4800" spc="-1" strike="noStrike">
                <a:solidFill>
                  <a:srgbClr val="eeeff0"/>
                </a:solidFill>
                <a:latin typeface="Comfortaa"/>
              </a:rPr>
              <a:t>Findings</a:t>
            </a:r>
            <a:endParaRPr b="0" lang="en-US" sz="4800" spc="-1" strike="noStrike">
              <a:latin typeface="Arial"/>
            </a:endParaRPr>
          </a:p>
        </p:txBody>
      </p:sp>
      <p:sp>
        <p:nvSpPr>
          <p:cNvPr id="168" name="PlaceHolder 2"/>
          <p:cNvSpPr>
            <a:spLocks noGrp="1"/>
          </p:cNvSpPr>
          <p:nvPr>
            <p:ph/>
          </p:nvPr>
        </p:nvSpPr>
        <p:spPr>
          <a:xfrm>
            <a:off x="540000" y="1819800"/>
            <a:ext cx="8999640" cy="5539680"/>
          </a:xfrm>
          <a:prstGeom prst="rect">
            <a:avLst/>
          </a:prstGeom>
          <a:noFill/>
          <a:ln w="0">
            <a:noFill/>
          </a:ln>
        </p:spPr>
        <p:txBody>
          <a:bodyPr lIns="0" rIns="0" tIns="0" bIns="0" anchor="t">
            <a:noAutofit/>
          </a:bodyPr>
          <a:p>
            <a:pPr marL="432000" indent="-324000">
              <a:lnSpc>
                <a:spcPct val="100000"/>
              </a:lnSpc>
              <a:spcAft>
                <a:spcPts val="1417"/>
              </a:spcAft>
              <a:buClr>
                <a:srgbClr val="eeeff0"/>
              </a:buClr>
              <a:buFont typeface="Droid Sans"/>
              <a:buChar char="·"/>
            </a:pPr>
            <a:r>
              <a:rPr b="0" lang="en-US" sz="1600" spc="-1" strike="noStrike">
                <a:solidFill>
                  <a:srgbClr val="eeeff0"/>
                </a:solidFill>
                <a:latin typeface="Droid Sans"/>
              </a:rPr>
              <a:t>My analysis turned up the following points from the data:</a:t>
            </a:r>
            <a:endParaRPr b="0" lang="en-US" sz="1600" spc="-1" strike="noStrike">
              <a:latin typeface="Arial"/>
            </a:endParaRPr>
          </a:p>
          <a:p>
            <a:pPr marL="432000" indent="-324000">
              <a:lnSpc>
                <a:spcPct val="100000"/>
              </a:lnSpc>
              <a:spcAft>
                <a:spcPts val="1417"/>
              </a:spcAft>
              <a:buClr>
                <a:srgbClr val="eeeff0"/>
              </a:buClr>
              <a:buFont typeface="Droid Sans"/>
              <a:buChar char="·"/>
            </a:pPr>
            <a:r>
              <a:rPr b="0" lang="en-US" sz="1600" spc="-1" strike="noStrike">
                <a:solidFill>
                  <a:srgbClr val="eeeff0"/>
                </a:solidFill>
                <a:latin typeface="Droid Sans"/>
              </a:rPr>
              <a:t>60% of the total trips during this time range were done by annual members, the remaining 40% by casual riders.</a:t>
            </a:r>
            <a:endParaRPr b="0" lang="en-US" sz="1600" spc="-1" strike="noStrike">
              <a:latin typeface="Arial"/>
            </a:endParaRPr>
          </a:p>
          <a:p>
            <a:pPr marL="432000" indent="-324000">
              <a:lnSpc>
                <a:spcPct val="100000"/>
              </a:lnSpc>
              <a:spcAft>
                <a:spcPts val="1417"/>
              </a:spcAft>
              <a:buClr>
                <a:srgbClr val="eeeff0"/>
              </a:buClr>
              <a:buFont typeface="Droid Sans"/>
              <a:buChar char="·"/>
            </a:pPr>
            <a:r>
              <a:rPr b="0" lang="en-US" sz="1600" spc="-1" strike="noStrike">
                <a:solidFill>
                  <a:srgbClr val="eeeff0"/>
                </a:solidFill>
                <a:latin typeface="Droid Sans"/>
              </a:rPr>
              <a:t>Electric bikes are more popular than their classic counter parts for casuals, but roughly equal in popularity for members. A side note, only the casuals used the docked bikes and then only a minority of them.</a:t>
            </a:r>
            <a:endParaRPr b="0" lang="en-US" sz="1600" spc="-1" strike="noStrike">
              <a:latin typeface="Arial"/>
            </a:endParaRPr>
          </a:p>
          <a:p>
            <a:pPr marL="432000" indent="-324000">
              <a:lnSpc>
                <a:spcPct val="100000"/>
              </a:lnSpc>
              <a:spcAft>
                <a:spcPts val="1417"/>
              </a:spcAft>
              <a:buClr>
                <a:srgbClr val="eeeff0"/>
              </a:buClr>
              <a:buFont typeface="Droid Sans"/>
              <a:buChar char="·"/>
            </a:pPr>
            <a:r>
              <a:rPr b="0" lang="en-US" sz="1600" spc="-1" strike="noStrike">
                <a:solidFill>
                  <a:srgbClr val="eeeff0"/>
                </a:solidFill>
                <a:latin typeface="Droid Sans"/>
              </a:rPr>
              <a:t>Winter months (November to February) see a major drop in usage for both customer types and summer months (May to September) feature a spike in the bikes’ use, almost to parity for June and July. The winter months’ effect is particularly pronounced for the casual riders. Annual member use peaks in August, as compared to July for casuals.</a:t>
            </a:r>
            <a:endParaRPr b="0" lang="en-US" sz="1600" spc="-1" strike="noStrike">
              <a:latin typeface="Arial"/>
            </a:endParaRPr>
          </a:p>
          <a:p>
            <a:pPr marL="432000" indent="-324000">
              <a:lnSpc>
                <a:spcPct val="100000"/>
              </a:lnSpc>
              <a:spcAft>
                <a:spcPts val="1417"/>
              </a:spcAft>
              <a:buClr>
                <a:srgbClr val="eeeff0"/>
              </a:buClr>
              <a:buFont typeface="Droid Sans"/>
              <a:buChar char="·"/>
            </a:pPr>
            <a:r>
              <a:rPr b="0" lang="en-US" sz="1600" spc="-1" strike="noStrike">
                <a:solidFill>
                  <a:srgbClr val="eeeff0"/>
                </a:solidFill>
                <a:latin typeface="Droid Sans"/>
              </a:rPr>
              <a:t>The distribution of the hourly data for annual member trips implies they generally ride to and from work on the weekdays, a fact which hints that they are likely to be Chicago residents.</a:t>
            </a:r>
            <a:endParaRPr b="0" lang="en-US" sz="1600" spc="-1" strike="noStrike">
              <a:latin typeface="Arial"/>
            </a:endParaRPr>
          </a:p>
          <a:p>
            <a:pPr marL="432000" indent="-324000">
              <a:lnSpc>
                <a:spcPct val="100000"/>
              </a:lnSpc>
              <a:spcAft>
                <a:spcPts val="1417"/>
              </a:spcAft>
              <a:buClr>
                <a:srgbClr val="eeeff0"/>
              </a:buClr>
              <a:buFont typeface="Droid Sans"/>
              <a:buChar char="·"/>
            </a:pPr>
            <a:r>
              <a:rPr b="0" lang="en-US" sz="1600" spc="-1" strike="noStrike">
                <a:solidFill>
                  <a:srgbClr val="eeeff0"/>
                </a:solidFill>
                <a:latin typeface="Droid Sans"/>
              </a:rPr>
              <a:t>Annual members started the most trips of any station at Kingsbury Street &amp; Kinzie Street while the casual riders began more trips at Streeter Drive &amp; Grand Avenue.</a:t>
            </a:r>
            <a:endParaRPr b="0" lang="en-US" sz="1600" spc="-1" strike="noStrike">
              <a:latin typeface="Arial"/>
            </a:endParaRPr>
          </a:p>
          <a:p>
            <a:pPr marL="432000" indent="-324000">
              <a:lnSpc>
                <a:spcPct val="100000"/>
              </a:lnSpc>
              <a:spcAft>
                <a:spcPts val="1417"/>
              </a:spcAft>
              <a:buClr>
                <a:srgbClr val="eeeff0"/>
              </a:buClr>
              <a:buFont typeface="Droid Sans"/>
              <a:buChar char="·"/>
            </a:pPr>
            <a:r>
              <a:rPr b="0" lang="en-US" sz="1600" spc="-1" strike="noStrike">
                <a:solidFill>
                  <a:srgbClr val="eeeff0"/>
                </a:solidFill>
                <a:latin typeface="Droid Sans"/>
              </a:rPr>
              <a:t>The top 4 routes for annual members and casual riders are a large chunk of the total for each, particularly casual rider’s top route. The higher average trip duration for members implies they travel farther than their casual counterparts.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540000" y="180000"/>
            <a:ext cx="8999640" cy="1259640"/>
          </a:xfrm>
          <a:prstGeom prst="rect">
            <a:avLst/>
          </a:prstGeom>
          <a:noFill/>
          <a:ln w="0">
            <a:noFill/>
          </a:ln>
        </p:spPr>
        <p:txBody>
          <a:bodyPr lIns="0" rIns="0" tIns="0" bIns="0" anchor="ctr" anchorCtr="1">
            <a:noAutofit/>
          </a:bodyPr>
          <a:p>
            <a:pPr algn="ctr">
              <a:lnSpc>
                <a:spcPct val="100000"/>
              </a:lnSpc>
              <a:buNone/>
            </a:pPr>
            <a:r>
              <a:rPr b="0" lang="en-US" sz="4800" spc="-1" strike="noStrike">
                <a:solidFill>
                  <a:srgbClr val="eeeff0"/>
                </a:solidFill>
                <a:latin typeface="Comfortaa"/>
              </a:rPr>
              <a:t>Recommendations</a:t>
            </a:r>
            <a:endParaRPr b="0" lang="en-US" sz="4800" spc="-1" strike="noStrike">
              <a:latin typeface="Arial"/>
            </a:endParaRPr>
          </a:p>
        </p:txBody>
      </p:sp>
      <p:sp>
        <p:nvSpPr>
          <p:cNvPr id="170" name="PlaceHolder 2"/>
          <p:cNvSpPr>
            <a:spLocks noGrp="1"/>
          </p:cNvSpPr>
          <p:nvPr>
            <p:ph/>
          </p:nvPr>
        </p:nvSpPr>
        <p:spPr>
          <a:xfrm>
            <a:off x="540000" y="2520000"/>
            <a:ext cx="8999640" cy="4319640"/>
          </a:xfrm>
          <a:prstGeom prst="rect">
            <a:avLst/>
          </a:prstGeom>
          <a:noFill/>
          <a:ln w="0">
            <a:noFill/>
          </a:ln>
        </p:spPr>
        <p:txBody>
          <a:bodyPr lIns="0" rIns="0" tIns="0" bIns="0" anchor="t">
            <a:noAutofit/>
          </a:bodyPr>
          <a:p>
            <a:pPr marL="432000" indent="-324000">
              <a:lnSpc>
                <a:spcPct val="100000"/>
              </a:lnSpc>
              <a:spcAft>
                <a:spcPts val="1417"/>
              </a:spcAft>
              <a:buClr>
                <a:srgbClr val="eeeff0"/>
              </a:buClr>
              <a:buFont typeface="Droid Sans"/>
              <a:buChar char="·"/>
            </a:pPr>
            <a:r>
              <a:rPr b="0" lang="en-US" sz="2000" spc="-1" strike="noStrike">
                <a:solidFill>
                  <a:srgbClr val="eeeff0"/>
                </a:solidFill>
                <a:latin typeface="Droid Sans"/>
              </a:rPr>
              <a:t>Based on this analysis, I can think of a few improvements to get more out of future endeavors:</a:t>
            </a:r>
            <a:endParaRPr b="0" lang="en-US" sz="2000" spc="-1" strike="noStrike">
              <a:latin typeface="Arial"/>
            </a:endParaRPr>
          </a:p>
          <a:p>
            <a:pPr marL="432000" indent="-324000">
              <a:lnSpc>
                <a:spcPct val="100000"/>
              </a:lnSpc>
              <a:spcAft>
                <a:spcPts val="1417"/>
              </a:spcAft>
              <a:buClr>
                <a:srgbClr val="eeeff0"/>
              </a:buClr>
              <a:buFont typeface="Droid Sans"/>
              <a:buChar char="·"/>
            </a:pPr>
            <a:r>
              <a:rPr b="0" lang="en-US" sz="2000" spc="-1" strike="noStrike">
                <a:solidFill>
                  <a:srgbClr val="eeeff0"/>
                </a:solidFill>
                <a:latin typeface="Droid Sans"/>
              </a:rPr>
              <a:t>Deeper customer data collection would yield more potential insights, collect characteristics such as age, gender, residence, and other relevant factors to better understanding of their needs.</a:t>
            </a:r>
            <a:endParaRPr b="0" lang="en-US" sz="2000" spc="-1" strike="noStrike">
              <a:latin typeface="Arial"/>
            </a:endParaRPr>
          </a:p>
          <a:p>
            <a:pPr marL="432000" indent="-324000">
              <a:lnSpc>
                <a:spcPct val="100000"/>
              </a:lnSpc>
              <a:spcAft>
                <a:spcPts val="1417"/>
              </a:spcAft>
              <a:buClr>
                <a:srgbClr val="eeeff0"/>
              </a:buClr>
              <a:buFont typeface="Droid Sans"/>
              <a:buChar char="·"/>
            </a:pPr>
            <a:r>
              <a:rPr b="0" lang="en-US" sz="2000" spc="-1" strike="noStrike">
                <a:solidFill>
                  <a:srgbClr val="eeeff0"/>
                </a:solidFill>
                <a:latin typeface="Droid Sans"/>
              </a:rPr>
              <a:t>Ensure the incoming data has all of the variables, such as start and end stations being present, proper time accounting and station IDs.</a:t>
            </a:r>
            <a:endParaRPr b="0" lang="en-US" sz="2000" spc="-1" strike="noStrike">
              <a:latin typeface="Arial"/>
            </a:endParaRPr>
          </a:p>
          <a:p>
            <a:pPr marL="432000" indent="-324000">
              <a:lnSpc>
                <a:spcPct val="100000"/>
              </a:lnSpc>
              <a:spcAft>
                <a:spcPts val="1417"/>
              </a:spcAft>
              <a:buClr>
                <a:srgbClr val="eeeff0"/>
              </a:buClr>
              <a:buFont typeface="Droid Sans"/>
              <a:buChar char="·"/>
            </a:pPr>
            <a:r>
              <a:rPr b="0" lang="en-US" sz="2000" spc="-1" strike="noStrike">
                <a:solidFill>
                  <a:srgbClr val="eeeff0"/>
                </a:solidFill>
                <a:latin typeface="Droid Sans"/>
              </a:rPr>
              <a:t>Identify residents who are casual riders to launch a better targeted advertisement campaign.</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1" name="PlaceHolder 1"/>
          <p:cNvSpPr>
            <a:spLocks noGrp="1"/>
          </p:cNvSpPr>
          <p:nvPr>
            <p:ph type="title"/>
          </p:nvPr>
        </p:nvSpPr>
        <p:spPr>
          <a:xfrm>
            <a:off x="137160" y="2018160"/>
            <a:ext cx="9600840" cy="708840"/>
          </a:xfrm>
          <a:prstGeom prst="rect">
            <a:avLst/>
          </a:prstGeom>
          <a:noFill/>
          <a:ln w="0">
            <a:noFill/>
          </a:ln>
        </p:spPr>
        <p:txBody>
          <a:bodyPr lIns="0" rIns="0" tIns="0" bIns="0" anchor="ctr">
            <a:noAutofit/>
          </a:bodyPr>
          <a:p>
            <a:pPr algn="r">
              <a:lnSpc>
                <a:spcPct val="100000"/>
              </a:lnSpc>
              <a:buNone/>
            </a:pPr>
            <a:r>
              <a:rPr b="0" lang="en-US" sz="4800" spc="-1" strike="noStrike">
                <a:solidFill>
                  <a:srgbClr val="ffffff"/>
                </a:solidFill>
                <a:latin typeface="Comfortaa"/>
              </a:rPr>
              <a:t>Questions?</a:t>
            </a:r>
            <a:endParaRPr b="0" lang="en-US" sz="4800" spc="-1" strike="noStrike">
              <a:latin typeface="Arial"/>
            </a:endParaRPr>
          </a:p>
        </p:txBody>
      </p:sp>
      <p:sp>
        <p:nvSpPr>
          <p:cNvPr id="172" name=""/>
          <p:cNvSpPr/>
          <p:nvPr/>
        </p:nvSpPr>
        <p:spPr>
          <a:xfrm>
            <a:off x="489240" y="5364000"/>
            <a:ext cx="9359640" cy="4449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2400" spc="-1" strike="noStrike">
                <a:solidFill>
                  <a:srgbClr val="ffffff"/>
                </a:solidFill>
                <a:latin typeface="Comfortaa"/>
              </a:rPr>
              <a:t>jdf009@yahoo.com</a:t>
            </a:r>
            <a:endParaRPr b="0" lang="en-US" sz="2400" spc="-1" strike="noStrike">
              <a:latin typeface="Arial"/>
            </a:endParaRPr>
          </a:p>
        </p:txBody>
      </p:sp>
      <p:sp>
        <p:nvSpPr>
          <p:cNvPr id="173" name=""/>
          <p:cNvSpPr/>
          <p:nvPr/>
        </p:nvSpPr>
        <p:spPr>
          <a:xfrm>
            <a:off x="469800" y="5210280"/>
            <a:ext cx="9359640" cy="29880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1400" spc="-1" strike="noStrike">
                <a:solidFill>
                  <a:srgbClr val="ffffff"/>
                </a:solidFill>
                <a:latin typeface="Comfortaa"/>
              </a:rPr>
              <a:t>CONTACT: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540000" y="180000"/>
            <a:ext cx="8999640" cy="1259640"/>
          </a:xfrm>
          <a:prstGeom prst="rect">
            <a:avLst/>
          </a:prstGeom>
          <a:noFill/>
          <a:ln w="0">
            <a:noFill/>
          </a:ln>
        </p:spPr>
        <p:txBody>
          <a:bodyPr lIns="0" rIns="0" tIns="0" bIns="0" anchor="ctr" anchorCtr="1">
            <a:noAutofit/>
          </a:bodyPr>
          <a:p>
            <a:pPr algn="ctr">
              <a:lnSpc>
                <a:spcPct val="100000"/>
              </a:lnSpc>
              <a:buNone/>
            </a:pPr>
            <a:r>
              <a:rPr b="0" lang="en-US" sz="4800" spc="-1" strike="noStrike">
                <a:solidFill>
                  <a:srgbClr val="eeeff0"/>
                </a:solidFill>
                <a:latin typeface="Comfortaa"/>
              </a:rPr>
              <a:t>Table of Contents</a:t>
            </a:r>
            <a:endParaRPr b="0" lang="en-US" sz="4800" spc="-1" strike="noStrike">
              <a:latin typeface="Arial"/>
            </a:endParaRPr>
          </a:p>
        </p:txBody>
      </p:sp>
      <p:sp>
        <p:nvSpPr>
          <p:cNvPr id="128" name="PlaceHolder 2"/>
          <p:cNvSpPr>
            <a:spLocks noGrp="1"/>
          </p:cNvSpPr>
          <p:nvPr>
            <p:ph/>
          </p:nvPr>
        </p:nvSpPr>
        <p:spPr>
          <a:xfrm>
            <a:off x="540000" y="2160000"/>
            <a:ext cx="8999640" cy="4319640"/>
          </a:xfrm>
          <a:prstGeom prst="rect">
            <a:avLst/>
          </a:prstGeom>
          <a:noFill/>
          <a:ln w="0">
            <a:noFill/>
          </a:ln>
        </p:spPr>
        <p:txBody>
          <a:bodyPr lIns="0" rIns="0" tIns="0" bIns="0" anchor="t">
            <a:noAutofit/>
          </a:bodyPr>
          <a:p>
            <a:pPr marL="432000" indent="-324000">
              <a:lnSpc>
                <a:spcPct val="100000"/>
              </a:lnSpc>
              <a:spcAft>
                <a:spcPts val="1417"/>
              </a:spcAft>
              <a:buClr>
                <a:srgbClr val="eeeff0"/>
              </a:buClr>
              <a:buFont typeface="Droid Sans"/>
              <a:buChar char="·"/>
            </a:pPr>
            <a:r>
              <a:rPr b="0" lang="en-US" sz="3200" spc="-1" strike="noStrike">
                <a:solidFill>
                  <a:srgbClr val="eeeff0"/>
                </a:solidFill>
                <a:latin typeface="Droid Sans"/>
              </a:rPr>
              <a:t>Overview</a:t>
            </a:r>
            <a:endParaRPr b="0" lang="en-US" sz="3200" spc="-1" strike="noStrike">
              <a:latin typeface="Arial"/>
            </a:endParaRPr>
          </a:p>
          <a:p>
            <a:pPr marL="432000" indent="-324000">
              <a:lnSpc>
                <a:spcPct val="100000"/>
              </a:lnSpc>
              <a:spcAft>
                <a:spcPts val="1417"/>
              </a:spcAft>
              <a:buClr>
                <a:srgbClr val="eeeff0"/>
              </a:buClr>
              <a:buFont typeface="Droid Sans"/>
              <a:buChar char="·"/>
            </a:pPr>
            <a:r>
              <a:rPr b="0" lang="en-US" sz="3200" spc="-1" strike="noStrike">
                <a:solidFill>
                  <a:srgbClr val="eeeff0"/>
                </a:solidFill>
                <a:latin typeface="Droid Sans"/>
              </a:rPr>
              <a:t>The Story The Analysis Tells Us</a:t>
            </a:r>
            <a:endParaRPr b="0" lang="en-US" sz="3200" spc="-1" strike="noStrike">
              <a:latin typeface="Arial"/>
            </a:endParaRPr>
          </a:p>
          <a:p>
            <a:pPr marL="432000" indent="-324000">
              <a:lnSpc>
                <a:spcPct val="100000"/>
              </a:lnSpc>
              <a:spcAft>
                <a:spcPts val="1417"/>
              </a:spcAft>
              <a:buClr>
                <a:srgbClr val="eeeff0"/>
              </a:buClr>
              <a:buFont typeface="Droid Sans"/>
              <a:buChar char="·"/>
            </a:pPr>
            <a:r>
              <a:rPr b="0" lang="en-US" sz="3200" spc="-1" strike="noStrike">
                <a:solidFill>
                  <a:srgbClr val="eeeff0"/>
                </a:solidFill>
                <a:latin typeface="Droid Sans"/>
              </a:rPr>
              <a:t>Conclusions and Where We Go From Here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9" name=""/>
          <p:cNvSpPr/>
          <p:nvPr/>
        </p:nvSpPr>
        <p:spPr>
          <a:xfrm>
            <a:off x="2726640" y="1920600"/>
            <a:ext cx="6793920" cy="20653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buNone/>
            </a:pPr>
            <a:r>
              <a:rPr b="0" lang="en-US" sz="7200" spc="-1" strike="noStrike">
                <a:solidFill>
                  <a:srgbClr val="ffffff"/>
                </a:solidFill>
                <a:latin typeface="Comfortaa"/>
              </a:rPr>
              <a:t>Overview</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540000" y="180000"/>
            <a:ext cx="8999640" cy="1259640"/>
          </a:xfrm>
          <a:prstGeom prst="rect">
            <a:avLst/>
          </a:prstGeom>
          <a:noFill/>
          <a:ln w="0">
            <a:noFill/>
          </a:ln>
        </p:spPr>
        <p:txBody>
          <a:bodyPr lIns="0" rIns="0" tIns="0" bIns="0" anchor="ctr" anchorCtr="1">
            <a:noAutofit/>
          </a:bodyPr>
          <a:p>
            <a:pPr algn="ctr">
              <a:lnSpc>
                <a:spcPct val="100000"/>
              </a:lnSpc>
              <a:buNone/>
            </a:pPr>
            <a:r>
              <a:rPr b="0" lang="en-US" sz="4800" spc="-1" strike="noStrike">
                <a:solidFill>
                  <a:srgbClr val="eeeff0"/>
                </a:solidFill>
                <a:latin typeface="Comfortaa"/>
              </a:rPr>
              <a:t>Overview</a:t>
            </a:r>
            <a:endParaRPr b="0" lang="en-US" sz="4800" spc="-1" strike="noStrike">
              <a:latin typeface="Arial"/>
            </a:endParaRPr>
          </a:p>
        </p:txBody>
      </p:sp>
      <p:sp>
        <p:nvSpPr>
          <p:cNvPr id="131" name="PlaceHolder 2"/>
          <p:cNvSpPr>
            <a:spLocks noGrp="1"/>
          </p:cNvSpPr>
          <p:nvPr>
            <p:ph/>
          </p:nvPr>
        </p:nvSpPr>
        <p:spPr>
          <a:xfrm>
            <a:off x="540000" y="2160000"/>
            <a:ext cx="8999640" cy="4319640"/>
          </a:xfrm>
          <a:prstGeom prst="rect">
            <a:avLst/>
          </a:prstGeom>
          <a:noFill/>
          <a:ln w="0">
            <a:noFill/>
          </a:ln>
        </p:spPr>
        <p:txBody>
          <a:bodyPr lIns="0" rIns="0" tIns="0" bIns="0" anchor="t">
            <a:noAutofit/>
          </a:bodyPr>
          <a:p>
            <a:pPr marL="432000" indent="-324000">
              <a:lnSpc>
                <a:spcPct val="100000"/>
              </a:lnSpc>
              <a:spcAft>
                <a:spcPts val="1417"/>
              </a:spcAft>
              <a:buClr>
                <a:srgbClr val="eeeff0"/>
              </a:buClr>
              <a:buFont typeface="Droid Sans"/>
              <a:buChar char="·"/>
            </a:pPr>
            <a:r>
              <a:rPr b="0" lang="en-US" sz="2800" spc="-1" strike="noStrike">
                <a:solidFill>
                  <a:srgbClr val="eeeff0"/>
                </a:solidFill>
                <a:latin typeface="Droid Sans"/>
              </a:rPr>
              <a:t>We will answer how the two types of Cyclistic customers, the annual members and casual riders use their rented bikes differently.</a:t>
            </a:r>
            <a:endParaRPr b="0" lang="en-US" sz="2800" spc="-1" strike="noStrike">
              <a:latin typeface="Arial"/>
            </a:endParaRPr>
          </a:p>
          <a:p>
            <a:pPr marL="432000" indent="-324000">
              <a:lnSpc>
                <a:spcPct val="100000"/>
              </a:lnSpc>
              <a:spcAft>
                <a:spcPts val="1417"/>
              </a:spcAft>
              <a:buClr>
                <a:srgbClr val="eeeff0"/>
              </a:buClr>
              <a:buFont typeface="Droid Sans"/>
              <a:buChar char="·"/>
            </a:pPr>
            <a:r>
              <a:rPr b="0" lang="en-US" sz="2800" spc="-1" strike="noStrike">
                <a:solidFill>
                  <a:srgbClr val="eeeff0"/>
                </a:solidFill>
                <a:latin typeface="Droid Sans"/>
              </a:rPr>
              <a:t>We have analyzed the provided year-to-date data to reach the following conclusions.</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2" name=""/>
          <p:cNvSpPr/>
          <p:nvPr/>
        </p:nvSpPr>
        <p:spPr>
          <a:xfrm>
            <a:off x="1857600" y="1980000"/>
            <a:ext cx="7862040" cy="3285720"/>
          </a:xfrm>
          <a:prstGeom prst="rect">
            <a:avLst/>
          </a:prstGeom>
          <a:noFill/>
          <a:ln w="0">
            <a:noFill/>
          </a:ln>
        </p:spPr>
        <p:style>
          <a:lnRef idx="0"/>
          <a:fillRef idx="0"/>
          <a:effectRef idx="0"/>
          <a:fontRef idx="minor"/>
        </p:style>
        <p:txBody>
          <a:bodyPr lIns="90000" rIns="90000" tIns="45000" bIns="45000" anchor="t">
            <a:noAutofit/>
          </a:bodyPr>
          <a:p>
            <a:pPr marL="432000" indent="-324000" algn="r">
              <a:lnSpc>
                <a:spcPct val="100000"/>
              </a:lnSpc>
              <a:spcAft>
                <a:spcPts val="1417"/>
              </a:spcAft>
              <a:buClr>
                <a:srgbClr val="eeeff0"/>
              </a:buClr>
              <a:buFont typeface="Droid Sans"/>
              <a:buChar char="·"/>
            </a:pPr>
            <a:r>
              <a:rPr b="0" lang="en-US" sz="7200" spc="-1" strike="noStrike">
                <a:solidFill>
                  <a:srgbClr val="ffffff"/>
                </a:solidFill>
                <a:latin typeface="Comfortaa"/>
              </a:rPr>
              <a:t>The story the analysis tells us</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360000" y="180000"/>
            <a:ext cx="8999640" cy="1259640"/>
          </a:xfrm>
          <a:prstGeom prst="rect">
            <a:avLst/>
          </a:prstGeom>
          <a:noFill/>
          <a:ln w="0">
            <a:noFill/>
          </a:ln>
        </p:spPr>
        <p:txBody>
          <a:bodyPr lIns="0" rIns="0" tIns="0" bIns="0" anchor="ctr" anchorCtr="1">
            <a:noAutofit/>
          </a:bodyPr>
          <a:p>
            <a:pPr marL="432000" indent="-324000" algn="ctr">
              <a:lnSpc>
                <a:spcPct val="100000"/>
              </a:lnSpc>
              <a:spcAft>
                <a:spcPts val="1417"/>
              </a:spcAft>
              <a:buClr>
                <a:srgbClr val="eeeff0"/>
              </a:buClr>
              <a:buFont typeface="Droid Sans"/>
              <a:buChar char="·"/>
            </a:pPr>
            <a:r>
              <a:rPr b="0" lang="en-US" sz="4200" spc="-1" strike="noStrike">
                <a:solidFill>
                  <a:srgbClr val="eeeff0"/>
                </a:solidFill>
                <a:latin typeface="Comfortaa"/>
              </a:rPr>
              <a:t>Distribution of Customer Trips</a:t>
            </a:r>
            <a:endParaRPr b="0" lang="en-US" sz="4200" spc="-1" strike="noStrike">
              <a:latin typeface="Arial"/>
            </a:endParaRPr>
          </a:p>
        </p:txBody>
      </p:sp>
      <p:sp>
        <p:nvSpPr>
          <p:cNvPr id="134" name="PlaceHolder 2"/>
          <p:cNvSpPr>
            <a:spLocks noGrp="1"/>
          </p:cNvSpPr>
          <p:nvPr>
            <p:ph/>
          </p:nvPr>
        </p:nvSpPr>
        <p:spPr>
          <a:xfrm>
            <a:off x="360000" y="2880000"/>
            <a:ext cx="3959640" cy="4319640"/>
          </a:xfrm>
          <a:prstGeom prst="rect">
            <a:avLst/>
          </a:prstGeom>
          <a:noFill/>
          <a:ln w="0">
            <a:noFill/>
          </a:ln>
        </p:spPr>
        <p:txBody>
          <a:bodyPr lIns="0" rIns="0" tIns="0" bIns="0" anchor="t">
            <a:noAutofit/>
          </a:bodyPr>
          <a:p>
            <a:pPr marL="432000" indent="-324000">
              <a:lnSpc>
                <a:spcPct val="100000"/>
              </a:lnSpc>
              <a:spcAft>
                <a:spcPts val="1417"/>
              </a:spcAft>
              <a:buClr>
                <a:srgbClr val="eeeff0"/>
              </a:buClr>
              <a:buFont typeface="Droid Sans"/>
              <a:buChar char="·"/>
            </a:pPr>
            <a:r>
              <a:rPr b="0" lang="en-US" sz="2800" spc="-1" strike="noStrike">
                <a:solidFill>
                  <a:srgbClr val="eeeff0"/>
                </a:solidFill>
                <a:latin typeface="Droid Sans"/>
              </a:rPr>
              <a:t>Annual members </a:t>
            </a:r>
            <a:r>
              <a:rPr b="0" lang="en-US" sz="2800" spc="-1" strike="noStrike">
                <a:solidFill>
                  <a:srgbClr val="eeeff0"/>
                </a:solidFill>
                <a:latin typeface="Droid Sans"/>
              </a:rPr>
              <a:t>made up 60% of </a:t>
            </a:r>
            <a:r>
              <a:rPr b="0" lang="en-US" sz="2800" spc="-1" strike="noStrike">
                <a:solidFill>
                  <a:srgbClr val="eeeff0"/>
                </a:solidFill>
                <a:latin typeface="Droid Sans"/>
              </a:rPr>
              <a:t>the trips.</a:t>
            </a:r>
            <a:endParaRPr b="0" lang="en-US" sz="2800" spc="-1" strike="noStrike">
              <a:latin typeface="Arial"/>
            </a:endParaRPr>
          </a:p>
          <a:p>
            <a:pPr marL="432000" indent="-324000">
              <a:lnSpc>
                <a:spcPct val="100000"/>
              </a:lnSpc>
              <a:spcAft>
                <a:spcPts val="1417"/>
              </a:spcAft>
              <a:buClr>
                <a:srgbClr val="eeeff0"/>
              </a:buClr>
              <a:buFont typeface="Droid Sans"/>
              <a:buChar char="·"/>
            </a:pPr>
            <a:r>
              <a:rPr b="0" lang="en-US" sz="2800" spc="-1" strike="noStrike">
                <a:solidFill>
                  <a:srgbClr val="eeeff0"/>
                </a:solidFill>
                <a:latin typeface="Droid Sans"/>
              </a:rPr>
              <a:t>Casual riders made </a:t>
            </a:r>
            <a:r>
              <a:rPr b="0" lang="en-US" sz="2800" spc="-1" strike="noStrike">
                <a:solidFill>
                  <a:srgbClr val="eeeff0"/>
                </a:solidFill>
                <a:latin typeface="Droid Sans"/>
              </a:rPr>
              <a:t>up 40% of the trips.</a:t>
            </a:r>
            <a:endParaRPr b="0" lang="en-US" sz="2800" spc="-1" strike="noStrike">
              <a:latin typeface="Arial"/>
            </a:endParaRPr>
          </a:p>
        </p:txBody>
      </p:sp>
      <p:pic>
        <p:nvPicPr>
          <p:cNvPr id="135" name="" descr=""/>
          <p:cNvPicPr/>
          <p:nvPr/>
        </p:nvPicPr>
        <p:blipFill>
          <a:blip r:embed="rId1"/>
          <a:stretch/>
        </p:blipFill>
        <p:spPr>
          <a:xfrm>
            <a:off x="4680000" y="2249280"/>
            <a:ext cx="5219640" cy="40503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360000" y="180000"/>
            <a:ext cx="8999640" cy="1259640"/>
          </a:xfrm>
          <a:prstGeom prst="rect">
            <a:avLst/>
          </a:prstGeom>
          <a:noFill/>
          <a:ln w="0">
            <a:noFill/>
          </a:ln>
        </p:spPr>
        <p:txBody>
          <a:bodyPr lIns="0" rIns="0" tIns="0" bIns="0" anchor="ctr" anchorCtr="1">
            <a:noAutofit/>
          </a:bodyPr>
          <a:p>
            <a:pPr marL="432000" indent="-324000" algn="ctr">
              <a:lnSpc>
                <a:spcPct val="100000"/>
              </a:lnSpc>
              <a:spcAft>
                <a:spcPts val="1417"/>
              </a:spcAft>
              <a:buClr>
                <a:srgbClr val="eeeff0"/>
              </a:buClr>
              <a:buFont typeface="Droid Sans"/>
              <a:buChar char="·"/>
            </a:pPr>
            <a:r>
              <a:rPr b="0" lang="en-US" sz="4800" spc="-1" strike="noStrike">
                <a:solidFill>
                  <a:srgbClr val="eeeff0"/>
                </a:solidFill>
                <a:latin typeface="Comfortaa"/>
              </a:rPr>
              <a:t>Total Bike Use by Trips</a:t>
            </a:r>
            <a:endParaRPr b="0" lang="en-US" sz="4800" spc="-1" strike="noStrike">
              <a:latin typeface="Arial"/>
            </a:endParaRPr>
          </a:p>
        </p:txBody>
      </p:sp>
      <p:sp>
        <p:nvSpPr>
          <p:cNvPr id="137" name="PlaceHolder 2"/>
          <p:cNvSpPr>
            <a:spLocks noGrp="1"/>
          </p:cNvSpPr>
          <p:nvPr>
            <p:ph/>
          </p:nvPr>
        </p:nvSpPr>
        <p:spPr>
          <a:xfrm>
            <a:off x="360000" y="2160000"/>
            <a:ext cx="3959640" cy="4319640"/>
          </a:xfrm>
          <a:prstGeom prst="rect">
            <a:avLst/>
          </a:prstGeom>
          <a:noFill/>
          <a:ln w="0">
            <a:noFill/>
          </a:ln>
        </p:spPr>
        <p:txBody>
          <a:bodyPr lIns="0" rIns="0" tIns="0" bIns="0" anchor="t">
            <a:noAutofit/>
          </a:bodyPr>
          <a:p>
            <a:pPr marL="432000" indent="-324000">
              <a:lnSpc>
                <a:spcPct val="100000"/>
              </a:lnSpc>
              <a:spcAft>
                <a:spcPts val="1417"/>
              </a:spcAft>
              <a:buClr>
                <a:srgbClr val="eeeff0"/>
              </a:buClr>
              <a:buFont typeface="Droid Sans"/>
              <a:buChar char="·"/>
            </a:pPr>
            <a:r>
              <a:rPr b="0" lang="en-US" sz="2600" spc="-1" strike="noStrike">
                <a:solidFill>
                  <a:srgbClr val="eeeff0"/>
                </a:solidFill>
                <a:latin typeface="Droid Sans"/>
              </a:rPr>
              <a:t>Electric bikes are more popular for the casual riders.</a:t>
            </a:r>
            <a:endParaRPr b="0" lang="en-US" sz="2600" spc="-1" strike="noStrike">
              <a:latin typeface="Arial"/>
            </a:endParaRPr>
          </a:p>
          <a:p>
            <a:pPr marL="432000" indent="-324000">
              <a:lnSpc>
                <a:spcPct val="100000"/>
              </a:lnSpc>
              <a:spcAft>
                <a:spcPts val="1417"/>
              </a:spcAft>
              <a:buClr>
                <a:srgbClr val="eeeff0"/>
              </a:buClr>
              <a:buFont typeface="Droid Sans"/>
              <a:buChar char="·"/>
            </a:pPr>
            <a:r>
              <a:rPr b="0" lang="en-US" sz="2600" spc="-1" strike="noStrike">
                <a:solidFill>
                  <a:srgbClr val="eeeff0"/>
                </a:solidFill>
                <a:latin typeface="Droid Sans"/>
              </a:rPr>
              <a:t>Annual member have roughly parity between classic and electric bicycle use.</a:t>
            </a:r>
            <a:endParaRPr b="0" lang="en-US" sz="2600" spc="-1" strike="noStrike">
              <a:latin typeface="Arial"/>
            </a:endParaRPr>
          </a:p>
          <a:p>
            <a:pPr marL="432000" indent="-324000">
              <a:lnSpc>
                <a:spcPct val="100000"/>
              </a:lnSpc>
              <a:spcAft>
                <a:spcPts val="1417"/>
              </a:spcAft>
              <a:buClr>
                <a:srgbClr val="eeeff0"/>
              </a:buClr>
              <a:buFont typeface="Droid Sans"/>
              <a:buChar char="·"/>
            </a:pPr>
            <a:r>
              <a:rPr b="0" lang="en-US" sz="2600" spc="-1" strike="noStrike">
                <a:solidFill>
                  <a:srgbClr val="eeeff0"/>
                </a:solidFill>
                <a:latin typeface="Droid Sans"/>
              </a:rPr>
              <a:t>Docked bicycles are only used by casual riders.</a:t>
            </a:r>
            <a:endParaRPr b="0" lang="en-US" sz="2600" spc="-1" strike="noStrike">
              <a:latin typeface="Arial"/>
            </a:endParaRPr>
          </a:p>
        </p:txBody>
      </p:sp>
      <p:pic>
        <p:nvPicPr>
          <p:cNvPr id="138" name="" descr=""/>
          <p:cNvPicPr/>
          <p:nvPr/>
        </p:nvPicPr>
        <p:blipFill>
          <a:blip r:embed="rId1"/>
          <a:stretch/>
        </p:blipFill>
        <p:spPr>
          <a:xfrm>
            <a:off x="4500000" y="2340000"/>
            <a:ext cx="5342760" cy="37796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360000" y="180000"/>
            <a:ext cx="8999640" cy="1259640"/>
          </a:xfrm>
          <a:prstGeom prst="rect">
            <a:avLst/>
          </a:prstGeom>
          <a:noFill/>
          <a:ln w="0">
            <a:noFill/>
          </a:ln>
        </p:spPr>
        <p:txBody>
          <a:bodyPr lIns="0" rIns="0" tIns="0" bIns="0" anchor="ctr" anchorCtr="1">
            <a:noAutofit/>
          </a:bodyPr>
          <a:p>
            <a:pPr marL="432000" indent="-324000" algn="ctr">
              <a:lnSpc>
                <a:spcPct val="100000"/>
              </a:lnSpc>
              <a:spcAft>
                <a:spcPts val="1417"/>
              </a:spcAft>
              <a:buClr>
                <a:srgbClr val="eeeff0"/>
              </a:buClr>
              <a:buFont typeface="Droid Sans"/>
              <a:buChar char="·"/>
            </a:pPr>
            <a:r>
              <a:rPr b="0" lang="en-US" sz="4800" spc="-1" strike="noStrike">
                <a:solidFill>
                  <a:srgbClr val="eeeff0"/>
                </a:solidFill>
                <a:latin typeface="Comfortaa"/>
              </a:rPr>
              <a:t>Trip Distribution by Month</a:t>
            </a:r>
            <a:endParaRPr b="0" lang="en-US" sz="4800" spc="-1" strike="noStrike">
              <a:latin typeface="Arial"/>
            </a:endParaRPr>
          </a:p>
        </p:txBody>
      </p:sp>
      <p:sp>
        <p:nvSpPr>
          <p:cNvPr id="140" name="PlaceHolder 2"/>
          <p:cNvSpPr>
            <a:spLocks noGrp="1"/>
          </p:cNvSpPr>
          <p:nvPr>
            <p:ph/>
          </p:nvPr>
        </p:nvSpPr>
        <p:spPr>
          <a:xfrm>
            <a:off x="360000" y="2160000"/>
            <a:ext cx="3959640" cy="5133600"/>
          </a:xfrm>
          <a:prstGeom prst="rect">
            <a:avLst/>
          </a:prstGeom>
          <a:noFill/>
          <a:ln w="0">
            <a:noFill/>
          </a:ln>
        </p:spPr>
        <p:txBody>
          <a:bodyPr lIns="0" rIns="0" tIns="0" bIns="0" anchor="t">
            <a:noAutofit/>
          </a:bodyPr>
          <a:p>
            <a:pPr marL="432000" indent="-324000">
              <a:lnSpc>
                <a:spcPct val="100000"/>
              </a:lnSpc>
              <a:spcAft>
                <a:spcPts val="1417"/>
              </a:spcAft>
              <a:buClr>
                <a:srgbClr val="eeeff0"/>
              </a:buClr>
              <a:buFont typeface="Droid Sans"/>
              <a:buChar char="·"/>
            </a:pPr>
            <a:r>
              <a:rPr b="0" lang="en-US" sz="2100" spc="-1" strike="noStrike">
                <a:solidFill>
                  <a:srgbClr val="eeeff0"/>
                </a:solidFill>
                <a:latin typeface="Droid Sans"/>
              </a:rPr>
              <a:t>Winter months </a:t>
            </a:r>
            <a:r>
              <a:rPr b="0" lang="en-US" sz="2100" spc="-1" strike="noStrike">
                <a:solidFill>
                  <a:srgbClr val="eeeff0"/>
                </a:solidFill>
                <a:latin typeface="Droid Sans"/>
              </a:rPr>
              <a:t>(November to February) </a:t>
            </a:r>
            <a:r>
              <a:rPr b="0" lang="en-US" sz="2100" spc="-1" strike="noStrike">
                <a:solidFill>
                  <a:srgbClr val="eeeff0"/>
                </a:solidFill>
                <a:latin typeface="Droid Sans"/>
              </a:rPr>
              <a:t>see a major drop in usage </a:t>
            </a:r>
            <a:r>
              <a:rPr b="0" lang="en-US" sz="2100" spc="-1" strike="noStrike">
                <a:solidFill>
                  <a:srgbClr val="eeeff0"/>
                </a:solidFill>
                <a:latin typeface="Droid Sans"/>
              </a:rPr>
              <a:t>for both customer types </a:t>
            </a:r>
            <a:r>
              <a:rPr b="0" lang="en-US" sz="2100" spc="-1" strike="noStrike">
                <a:solidFill>
                  <a:srgbClr val="eeeff0"/>
                </a:solidFill>
                <a:latin typeface="Droid Sans"/>
              </a:rPr>
              <a:t>and summer months </a:t>
            </a:r>
            <a:r>
              <a:rPr b="0" lang="en-US" sz="2100" spc="-1" strike="noStrike">
                <a:solidFill>
                  <a:srgbClr val="eeeff0"/>
                </a:solidFill>
                <a:latin typeface="Droid Sans"/>
              </a:rPr>
              <a:t>(May to September) </a:t>
            </a:r>
            <a:r>
              <a:rPr b="0" lang="en-US" sz="2100" spc="-1" strike="noStrike">
                <a:solidFill>
                  <a:srgbClr val="eeeff0"/>
                </a:solidFill>
                <a:latin typeface="Droid Sans"/>
              </a:rPr>
              <a:t>feature a spike in the </a:t>
            </a:r>
            <a:r>
              <a:rPr b="0" lang="en-US" sz="2100" spc="-1" strike="noStrike">
                <a:solidFill>
                  <a:srgbClr val="eeeff0"/>
                </a:solidFill>
                <a:latin typeface="Droid Sans"/>
              </a:rPr>
              <a:t>bikes' use, almost to </a:t>
            </a:r>
            <a:r>
              <a:rPr b="0" lang="en-US" sz="2100" spc="-1" strike="noStrike">
                <a:solidFill>
                  <a:srgbClr val="eeeff0"/>
                </a:solidFill>
                <a:latin typeface="Droid Sans"/>
              </a:rPr>
              <a:t>parity for June and July. </a:t>
            </a:r>
            <a:endParaRPr b="0" lang="en-US" sz="2100" spc="-1" strike="noStrike">
              <a:latin typeface="Arial"/>
            </a:endParaRPr>
          </a:p>
          <a:p>
            <a:pPr marL="432000" indent="-324000">
              <a:lnSpc>
                <a:spcPct val="100000"/>
              </a:lnSpc>
              <a:spcAft>
                <a:spcPts val="1417"/>
              </a:spcAft>
              <a:buClr>
                <a:srgbClr val="eeeff0"/>
              </a:buClr>
              <a:buFont typeface="Droid Sans"/>
              <a:buChar char="·"/>
            </a:pPr>
            <a:r>
              <a:rPr b="0" lang="en-US" sz="2100" spc="-1" strike="noStrike">
                <a:solidFill>
                  <a:srgbClr val="eeeff0"/>
                </a:solidFill>
                <a:latin typeface="Droid Sans"/>
              </a:rPr>
              <a:t>The winter months' effect </a:t>
            </a:r>
            <a:r>
              <a:rPr b="0" lang="en-US" sz="2100" spc="-1" strike="noStrike">
                <a:solidFill>
                  <a:srgbClr val="eeeff0"/>
                </a:solidFill>
                <a:latin typeface="Droid Sans"/>
              </a:rPr>
              <a:t>is particularly pronounced </a:t>
            </a:r>
            <a:r>
              <a:rPr b="0" lang="en-US" sz="2100" spc="-1" strike="noStrike">
                <a:solidFill>
                  <a:srgbClr val="eeeff0"/>
                </a:solidFill>
                <a:latin typeface="Droid Sans"/>
              </a:rPr>
              <a:t>for the casual riders. </a:t>
            </a:r>
            <a:r>
              <a:rPr b="0" lang="en-US" sz="2100" spc="-1" strike="noStrike">
                <a:solidFill>
                  <a:srgbClr val="eeeff0"/>
                </a:solidFill>
                <a:latin typeface="Droid Sans"/>
              </a:rPr>
              <a:t>Annual member use </a:t>
            </a:r>
            <a:r>
              <a:rPr b="0" lang="en-US" sz="2100" spc="-1" strike="noStrike">
                <a:solidFill>
                  <a:srgbClr val="eeeff0"/>
                </a:solidFill>
                <a:latin typeface="Droid Sans"/>
              </a:rPr>
              <a:t>peaks in August, as </a:t>
            </a:r>
            <a:r>
              <a:rPr b="0" lang="en-US" sz="2100" spc="-1" strike="noStrike">
                <a:solidFill>
                  <a:srgbClr val="eeeff0"/>
                </a:solidFill>
                <a:latin typeface="Droid Sans"/>
              </a:rPr>
              <a:t>compared to July for </a:t>
            </a:r>
            <a:r>
              <a:rPr b="0" lang="en-US" sz="2100" spc="-1" strike="noStrike">
                <a:solidFill>
                  <a:srgbClr val="eeeff0"/>
                </a:solidFill>
                <a:latin typeface="Droid Sans"/>
              </a:rPr>
              <a:t>casuals.</a:t>
            </a:r>
            <a:endParaRPr b="0" lang="en-US" sz="2100" spc="-1" strike="noStrike">
              <a:latin typeface="Arial"/>
            </a:endParaRPr>
          </a:p>
        </p:txBody>
      </p:sp>
      <p:pic>
        <p:nvPicPr>
          <p:cNvPr id="141" name="" descr=""/>
          <p:cNvPicPr/>
          <p:nvPr/>
        </p:nvPicPr>
        <p:blipFill>
          <a:blip r:embed="rId1"/>
          <a:stretch/>
        </p:blipFill>
        <p:spPr>
          <a:xfrm>
            <a:off x="4508640" y="2752920"/>
            <a:ext cx="5391000" cy="37267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360000" y="180000"/>
            <a:ext cx="9241200" cy="1259640"/>
          </a:xfrm>
          <a:prstGeom prst="rect">
            <a:avLst/>
          </a:prstGeom>
          <a:noFill/>
          <a:ln w="0">
            <a:noFill/>
          </a:ln>
        </p:spPr>
        <p:txBody>
          <a:bodyPr lIns="0" rIns="0" tIns="0" bIns="0" anchor="ctr" anchorCtr="1">
            <a:noAutofit/>
          </a:bodyPr>
          <a:p>
            <a:pPr marL="432000" indent="-324000" algn="ctr">
              <a:lnSpc>
                <a:spcPct val="100000"/>
              </a:lnSpc>
              <a:spcAft>
                <a:spcPts val="1417"/>
              </a:spcAft>
              <a:buClr>
                <a:srgbClr val="eeeff0"/>
              </a:buClr>
              <a:buFont typeface="Droid Sans"/>
              <a:buChar char="·"/>
            </a:pPr>
            <a:r>
              <a:rPr b="0" lang="en-US" sz="4800" spc="-1" strike="noStrike">
                <a:solidFill>
                  <a:srgbClr val="eeeff0"/>
                </a:solidFill>
                <a:latin typeface="Comfortaa"/>
              </a:rPr>
              <a:t>Weekly Distribution of Rides</a:t>
            </a:r>
            <a:endParaRPr b="0" lang="en-US" sz="4800" spc="-1" strike="noStrike">
              <a:latin typeface="Arial"/>
            </a:endParaRPr>
          </a:p>
        </p:txBody>
      </p:sp>
      <p:sp>
        <p:nvSpPr>
          <p:cNvPr id="143" name="PlaceHolder 2"/>
          <p:cNvSpPr>
            <a:spLocks noGrp="1"/>
          </p:cNvSpPr>
          <p:nvPr>
            <p:ph/>
          </p:nvPr>
        </p:nvSpPr>
        <p:spPr>
          <a:xfrm>
            <a:off x="360000" y="2520000"/>
            <a:ext cx="3959640" cy="4319640"/>
          </a:xfrm>
          <a:prstGeom prst="rect">
            <a:avLst/>
          </a:prstGeom>
          <a:noFill/>
          <a:ln w="0">
            <a:noFill/>
          </a:ln>
        </p:spPr>
        <p:txBody>
          <a:bodyPr lIns="0" rIns="0" tIns="0" bIns="0" anchor="t">
            <a:noAutofit/>
          </a:bodyPr>
          <a:p>
            <a:pPr marL="432000" indent="-324000">
              <a:lnSpc>
                <a:spcPct val="100000"/>
              </a:lnSpc>
              <a:spcAft>
                <a:spcPts val="1417"/>
              </a:spcAft>
              <a:buClr>
                <a:srgbClr val="eeeff0"/>
              </a:buClr>
              <a:buFont typeface="Droid Sans"/>
              <a:buChar char="·"/>
            </a:pPr>
            <a:r>
              <a:rPr b="0" lang="en-US" sz="2100" spc="-1" strike="noStrike">
                <a:solidFill>
                  <a:srgbClr val="eeeff0"/>
                </a:solidFill>
                <a:latin typeface="Droid Sans"/>
              </a:rPr>
              <a:t>The distribution of the hourly data for annual member trips implies they generally ride to and from work on the weekdays, a fact which hints that they are likely to be Chicago residents.</a:t>
            </a:r>
            <a:endParaRPr b="0" lang="en-US" sz="2100" spc="-1" strike="noStrike">
              <a:latin typeface="Arial"/>
            </a:endParaRPr>
          </a:p>
          <a:p>
            <a:pPr marL="432000" indent="-324000">
              <a:lnSpc>
                <a:spcPct val="100000"/>
              </a:lnSpc>
              <a:spcAft>
                <a:spcPts val="1417"/>
              </a:spcAft>
              <a:buClr>
                <a:srgbClr val="eeeff0"/>
              </a:buClr>
              <a:buFont typeface="Droid Sans"/>
              <a:buChar char="·"/>
            </a:pPr>
            <a:r>
              <a:rPr b="0" lang="en-US" sz="2100" spc="-1" strike="noStrike">
                <a:solidFill>
                  <a:srgbClr val="eeeff0"/>
                </a:solidFill>
                <a:latin typeface="Droid Sans"/>
              </a:rPr>
              <a:t>Prime time for casual riders is the weekend, with a falloff in the middle of the week.</a:t>
            </a:r>
            <a:endParaRPr b="0" lang="en-US" sz="2100" spc="-1" strike="noStrike">
              <a:latin typeface="Arial"/>
            </a:endParaRPr>
          </a:p>
        </p:txBody>
      </p:sp>
      <p:pic>
        <p:nvPicPr>
          <p:cNvPr id="144" name="" descr=""/>
          <p:cNvPicPr/>
          <p:nvPr/>
        </p:nvPicPr>
        <p:blipFill>
          <a:blip r:embed="rId1"/>
          <a:stretch/>
        </p:blipFill>
        <p:spPr>
          <a:xfrm>
            <a:off x="4464720" y="2520000"/>
            <a:ext cx="5434920" cy="37796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253</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2023-06-02T16:18:26Z</dcterms:created>
  <dc:creator/>
  <dc:description>Based on "Slideshow template for OpenOffice.org Impress" by Marc Stewart (http://img.obfuscatepenguin.net/fedora/slideshow-template/). License: CC-BY</dc:description>
  <dc:language>en-US</dc:language>
  <cp:lastModifiedBy/>
  <dcterms:modified xsi:type="dcterms:W3CDTF">2023-06-03T15:44:58Z</dcterms:modified>
  <cp:revision>60</cp:revision>
  <dc:subject/>
  <dc:title/>
</cp:coreProperties>
</file>

<file path=docProps/custom.xml><?xml version="1.0" encoding="utf-8"?>
<Properties xmlns="http://schemas.openxmlformats.org/officeDocument/2006/custom-properties" xmlns:vt="http://schemas.openxmlformats.org/officeDocument/2006/docPropsVTypes"/>
</file>